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19"/>
  </p:notesMasterIdLst>
  <p:sldIdLst>
    <p:sldId id="256" r:id="rId2"/>
    <p:sldId id="266" r:id="rId3"/>
    <p:sldId id="274" r:id="rId4"/>
    <p:sldId id="264" r:id="rId5"/>
    <p:sldId id="263" r:id="rId6"/>
    <p:sldId id="262" r:id="rId7"/>
    <p:sldId id="261" r:id="rId8"/>
    <p:sldId id="260" r:id="rId9"/>
    <p:sldId id="259" r:id="rId10"/>
    <p:sldId id="265" r:id="rId11"/>
    <p:sldId id="275" r:id="rId12"/>
    <p:sldId id="269" r:id="rId13"/>
    <p:sldId id="268" r:id="rId14"/>
    <p:sldId id="270" r:id="rId15"/>
    <p:sldId id="272" r:id="rId16"/>
    <p:sldId id="271" r:id="rId17"/>
    <p:sldId id="273"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87" autoAdjust="0"/>
    <p:restoredTop sz="75316" autoAdjust="0"/>
  </p:normalViewPr>
  <p:slideViewPr>
    <p:cSldViewPr snapToGrid="0">
      <p:cViewPr varScale="1">
        <p:scale>
          <a:sx n="94" d="100"/>
          <a:sy n="94" d="100"/>
        </p:scale>
        <p:origin x="408" y="5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3DA2A-4241-4F60-AD43-0ED385530C1F}" type="datetimeFigureOut">
              <a:rPr lang="en-US" smtClean="0"/>
              <a:t>1/7/2020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778DF1-9D80-4385-9C04-6D352C9285F1}" type="slidenum">
              <a:rPr lang="en-US" smtClean="0"/>
              <a:t>‹#›</a:t>
            </a:fld>
            <a:endParaRPr lang="en-US"/>
          </a:p>
        </p:txBody>
      </p:sp>
    </p:spTree>
    <p:extLst>
      <p:ext uri="{BB962C8B-B14F-4D97-AF65-F5344CB8AC3E}">
        <p14:creationId xmlns:p14="http://schemas.microsoft.com/office/powerpoint/2010/main" val="16717363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Open Systems Interconnection model (OSI model) is a conceptual model that characterizes and standardizes the communication functions of a telecommunication or computing system without regard to its underlying internal structure and technology. Its goal is the interoperability of diverse communication systems with standard communication protocols. The model partitions a communication system into abstraction layers. The original version of the model had seven layers.</a:t>
            </a:r>
          </a:p>
          <a:p>
            <a:endParaRPr lang="en-US" dirty="0"/>
          </a:p>
        </p:txBody>
      </p:sp>
      <p:sp>
        <p:nvSpPr>
          <p:cNvPr id="4" name="Slide Number Placeholder 3"/>
          <p:cNvSpPr>
            <a:spLocks noGrp="1"/>
          </p:cNvSpPr>
          <p:nvPr>
            <p:ph type="sldNum" sz="quarter" idx="5"/>
          </p:nvPr>
        </p:nvSpPr>
        <p:spPr/>
        <p:txBody>
          <a:bodyPr/>
          <a:lstStyle/>
          <a:p>
            <a:fld id="{49778DF1-9D80-4385-9C04-6D352C9285F1}" type="slidenum">
              <a:rPr lang="en-US" smtClean="0"/>
              <a:t>1</a:t>
            </a:fld>
            <a:endParaRPr lang="en-US"/>
          </a:p>
        </p:txBody>
      </p:sp>
    </p:spTree>
    <p:extLst>
      <p:ext uri="{BB962C8B-B14F-4D97-AF65-F5344CB8AC3E}">
        <p14:creationId xmlns:p14="http://schemas.microsoft.com/office/powerpoint/2010/main" val="5894465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were all these different systems going to talk? The answer was “wedge” a universal address system into existing networks, a system we generally call Internet Protocol (IP). </a:t>
            </a:r>
          </a:p>
          <a:p>
            <a:r>
              <a:rPr lang="en-US" dirty="0"/>
              <a:t>Think about it this way: imagine your friend overseas sends you a package. That package may travel by plane, train or automobile, but you don't really need to know the airline schedule or the location of the nearest train station. Your package will eventually arrive at your street address, which is ultimately the only thing that matters. </a:t>
            </a:r>
          </a:p>
          <a:p>
            <a:r>
              <a:rPr lang="en-US" dirty="0"/>
              <a:t>Your IP address is a lot like this: packets may travel as electrons, beams of light or radio waves, but those systems don't matter to you. All that matters is your IP address, and the IP address of the system with which you're talking. </a:t>
            </a:r>
          </a:p>
          <a:p>
            <a:r>
              <a:rPr lang="en-US" dirty="0"/>
              <a:t>One thing that complicates this idea in the real world is that more than one person may be living at a single address. In the networking world, that's what's happening when one server provides for instance both regular HTTP and secure HTTPS, as well as FTP. Notice the P at or near the end of those acronyms? That's always a dead giveaway for protocol, which is just another way of saying “a type of communication.” </a:t>
            </a:r>
          </a:p>
          <a:p>
            <a:r>
              <a:rPr lang="en-US" dirty="0"/>
              <a:t>This lesson will help you understand how protocols and their ports work in Windows, Linux, and OSX. You'll also become familiar with several utilities (some of which have already been introduced in the previous lesson) that explore your system's networking capabilities. At the end of the lesson you should have a basic knowledge of: • the concepts of networks and how communication takes place • IP addresses • ports and protocols</a:t>
            </a:r>
          </a:p>
          <a:p>
            <a:endParaRPr lang="en-US" dirty="0"/>
          </a:p>
        </p:txBody>
      </p:sp>
      <p:sp>
        <p:nvSpPr>
          <p:cNvPr id="4" name="Slide Number Placeholder 3"/>
          <p:cNvSpPr>
            <a:spLocks noGrp="1"/>
          </p:cNvSpPr>
          <p:nvPr>
            <p:ph type="sldNum" sz="quarter" idx="5"/>
          </p:nvPr>
        </p:nvSpPr>
        <p:spPr/>
        <p:txBody>
          <a:bodyPr/>
          <a:lstStyle/>
          <a:p>
            <a:fld id="{49778DF1-9D80-4385-9C04-6D352C9285F1}" type="slidenum">
              <a:rPr lang="en-US" smtClean="0"/>
              <a:t>2</a:t>
            </a:fld>
            <a:endParaRPr lang="en-US"/>
          </a:p>
        </p:txBody>
      </p:sp>
    </p:spTree>
    <p:extLst>
      <p:ext uri="{BB962C8B-B14F-4D97-AF65-F5344CB8AC3E}">
        <p14:creationId xmlns:p14="http://schemas.microsoft.com/office/powerpoint/2010/main" val="3019225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7)  You write 1000 invitations for an event in a language that the Receiver can understand using a medium they can accept.  The language and contents can vary per recipient.</a:t>
            </a:r>
          </a:p>
          <a:p>
            <a:r>
              <a:rPr lang="en-US" sz="1200" kern="1200" dirty="0">
                <a:solidFill>
                  <a:schemeClr val="tx1"/>
                </a:solidFill>
                <a:effectLst/>
                <a:latin typeface="+mn-lt"/>
                <a:ea typeface="+mn-ea"/>
                <a:cs typeface="+mn-cs"/>
              </a:rPr>
              <a:t>6)  You wrap the letters in an envelope that the Network can accept.</a:t>
            </a:r>
          </a:p>
          <a:p>
            <a:r>
              <a:rPr lang="en-US" sz="1200" kern="1200" dirty="0">
                <a:solidFill>
                  <a:schemeClr val="tx1"/>
                </a:solidFill>
                <a:effectLst/>
                <a:latin typeface="+mn-lt"/>
                <a:ea typeface="+mn-ea"/>
                <a:cs typeface="+mn-cs"/>
              </a:rPr>
              <a:t>5)  You write the Sender and Receiver address on the envelops in a way the Postal System will understand. </a:t>
            </a:r>
          </a:p>
          <a:p>
            <a:r>
              <a:rPr lang="en-US" sz="1200" kern="1200" dirty="0">
                <a:solidFill>
                  <a:schemeClr val="tx1"/>
                </a:solidFill>
                <a:effectLst/>
                <a:latin typeface="+mn-lt"/>
                <a:ea typeface="+mn-ea"/>
                <a:cs typeface="+mn-cs"/>
              </a:rPr>
              <a:t>4)  You separate the letters into bundles of 100 and drop in the mailbox.  The mailbox records the envelop information and waits for a return receipt.</a:t>
            </a:r>
          </a:p>
          <a:p>
            <a:r>
              <a:rPr lang="en-US" sz="1200" kern="1200" dirty="0">
                <a:solidFill>
                  <a:schemeClr val="tx1"/>
                </a:solidFill>
                <a:effectLst/>
                <a:latin typeface="+mn-lt"/>
                <a:ea typeface="+mn-ea"/>
                <a:cs typeface="+mn-cs"/>
              </a:rPr>
              <a:t>3)  The letters are transported to the local Terminal Post Office and sorted into new bundles for transport to the next Post Office on route to the recipient.  Routing information is added to the envelope to allow the Data Link Layer to move the letter to the right recipient.</a:t>
            </a:r>
          </a:p>
          <a:p>
            <a:r>
              <a:rPr lang="en-US" sz="1200" kern="1200" dirty="0">
                <a:solidFill>
                  <a:schemeClr val="tx1"/>
                </a:solidFill>
                <a:effectLst/>
                <a:latin typeface="+mn-lt"/>
                <a:ea typeface="+mn-ea"/>
                <a:cs typeface="+mn-cs"/>
              </a:rPr>
              <a:t>2)  Data Link Layer moves bundles / letters from Post Office to Post Office.  Once they arrive at the final Post Office, they are ready for delivery.</a:t>
            </a:r>
          </a:p>
          <a:p>
            <a:r>
              <a:rPr lang="en-US" sz="1200" kern="1200" dirty="0">
                <a:solidFill>
                  <a:schemeClr val="tx1"/>
                </a:solidFill>
                <a:effectLst/>
                <a:latin typeface="+mn-lt"/>
                <a:ea typeface="+mn-ea"/>
                <a:cs typeface="+mn-cs"/>
              </a:rPr>
              <a:t>1)  The mail carrier delivers the letter and receives a receipt.  This receipt is sent back to sender using the ‘Lower Layers’ of the stack until the Transport Layer receives the receipt.  If the receipt is in order, were done.  If not, the letter is received by level 4. </a:t>
            </a:r>
            <a:endParaRPr lang="en-US" sz="1200" b="0" i="0" u="none" strike="noStrike" kern="1200" dirty="0">
              <a:solidFill>
                <a:schemeClr val="tx1"/>
              </a:solidFill>
              <a:effectLst/>
              <a:latin typeface="+mn-lt"/>
              <a:ea typeface="+mn-ea"/>
              <a:cs typeface="+mn-cs"/>
            </a:endParaRPr>
          </a:p>
          <a:p>
            <a:endParaRPr lang="en-US" sz="1200" b="0" i="0" u="none" strike="noStrike" kern="1200" dirty="0">
              <a:solidFill>
                <a:schemeClr val="tx1"/>
              </a:solidFill>
              <a:effectLst/>
              <a:latin typeface="+mn-lt"/>
              <a:ea typeface="+mn-ea"/>
              <a:cs typeface="+mn-cs"/>
            </a:endParaRPr>
          </a:p>
          <a:p>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Once again, you are unable to “skip” any layers of the OSI model. You always have to work your way through ALL layers. If you want a real-life story converted to networking land just think about the postal service:</a:t>
            </a:r>
          </a:p>
          <a:p>
            <a:r>
              <a:rPr lang="en-US" sz="1200" b="0" i="0" u="none" strike="noStrike" kern="1200" dirty="0">
                <a:solidFill>
                  <a:schemeClr val="tx1"/>
                </a:solidFill>
                <a:effectLst/>
                <a:latin typeface="+mn-lt"/>
                <a:ea typeface="+mn-ea"/>
                <a:cs typeface="+mn-cs"/>
              </a:rPr>
              <a:t>First, you write a letter.</a:t>
            </a:r>
          </a:p>
          <a:p>
            <a:r>
              <a:rPr lang="en-US" sz="1200" b="0" i="0" u="none" strike="noStrike" kern="1200" dirty="0">
                <a:solidFill>
                  <a:schemeClr val="tx1"/>
                </a:solidFill>
                <a:effectLst/>
                <a:latin typeface="+mn-lt"/>
                <a:ea typeface="+mn-ea"/>
                <a:cs typeface="+mn-cs"/>
              </a:rPr>
              <a:t>You put the letter in an envelope.</a:t>
            </a:r>
          </a:p>
          <a:p>
            <a:r>
              <a:rPr lang="en-US" sz="1200" b="0" i="0" u="none" strike="noStrike" kern="1200" dirty="0">
                <a:solidFill>
                  <a:schemeClr val="tx1"/>
                </a:solidFill>
                <a:effectLst/>
                <a:latin typeface="+mn-lt"/>
                <a:ea typeface="+mn-ea"/>
                <a:cs typeface="+mn-cs"/>
              </a:rPr>
              <a:t>You write your name and the name of the receiver on the envelope.</a:t>
            </a:r>
          </a:p>
          <a:p>
            <a:r>
              <a:rPr lang="en-US" sz="1200" b="0" i="0" u="none" strike="noStrike" kern="1200" dirty="0">
                <a:solidFill>
                  <a:schemeClr val="tx1"/>
                </a:solidFill>
                <a:effectLst/>
                <a:latin typeface="+mn-lt"/>
                <a:ea typeface="+mn-ea"/>
                <a:cs typeface="+mn-cs"/>
              </a:rPr>
              <a:t>You put the envelope in the mailbox.</a:t>
            </a:r>
          </a:p>
          <a:p>
            <a:r>
              <a:rPr lang="en-US" sz="1200" b="0" i="0" u="none" strike="noStrike" kern="1200" dirty="0">
                <a:solidFill>
                  <a:schemeClr val="tx1"/>
                </a:solidFill>
                <a:effectLst/>
                <a:latin typeface="+mn-lt"/>
                <a:ea typeface="+mn-ea"/>
                <a:cs typeface="+mn-cs"/>
              </a:rPr>
              <a:t>The content of the mailbox will go to the central processing office of the postal service.</a:t>
            </a:r>
          </a:p>
          <a:p>
            <a:r>
              <a:rPr lang="en-US" sz="1200" b="0" i="0" u="none" strike="noStrike" kern="1200" dirty="0">
                <a:solidFill>
                  <a:schemeClr val="tx1"/>
                </a:solidFill>
                <a:effectLst/>
                <a:latin typeface="+mn-lt"/>
                <a:ea typeface="+mn-ea"/>
                <a:cs typeface="+mn-cs"/>
              </a:rPr>
              <a:t>Your envelope will be delivered to the receiver.</a:t>
            </a:r>
          </a:p>
          <a:p>
            <a:r>
              <a:rPr lang="en-US" sz="1200" b="0" i="0" u="none" strike="noStrike" kern="1200" dirty="0">
                <a:solidFill>
                  <a:schemeClr val="tx1"/>
                </a:solidFill>
                <a:effectLst/>
                <a:latin typeface="+mn-lt"/>
                <a:ea typeface="+mn-ea"/>
                <a:cs typeface="+mn-cs"/>
              </a:rPr>
              <a:t>They open the envelope and read its contents.</a:t>
            </a:r>
          </a:p>
          <a:p>
            <a:r>
              <a:rPr lang="en-US" sz="1200" b="0" i="0" u="none" strike="noStrike" kern="1200" dirty="0">
                <a:solidFill>
                  <a:schemeClr val="tx1"/>
                </a:solidFill>
                <a:effectLst/>
                <a:latin typeface="+mn-lt"/>
                <a:ea typeface="+mn-ea"/>
                <a:cs typeface="+mn-cs"/>
              </a:rPr>
              <a:t>If you put your letter directly in the mailbox it won’t be delivered. Unless someone at the postal office is friendly enough to deliver it anyway, in network-land it doesn’t work this way! Going from the application layer all the way down to the physical layer is what we call </a:t>
            </a:r>
            <a:r>
              <a:rPr lang="en-US" sz="1200" b="1" i="0" u="none" strike="noStrike" kern="1200" dirty="0">
                <a:solidFill>
                  <a:schemeClr val="tx1"/>
                </a:solidFill>
                <a:effectLst/>
                <a:latin typeface="+mn-lt"/>
                <a:ea typeface="+mn-ea"/>
                <a:cs typeface="+mn-cs"/>
              </a:rPr>
              <a:t>encapsulation</a:t>
            </a:r>
            <a:r>
              <a:rPr lang="en-US" sz="1200" b="0" i="0" u="none" strike="noStrike" kern="1200" dirty="0">
                <a:solidFill>
                  <a:schemeClr val="tx1"/>
                </a:solidFill>
                <a:effectLst/>
                <a:latin typeface="+mn-lt"/>
                <a:ea typeface="+mn-ea"/>
                <a:cs typeface="+mn-cs"/>
              </a:rPr>
              <a:t>. Going from the physical layer and working your way up to the application layer is called </a:t>
            </a:r>
            <a:r>
              <a:rPr lang="en-US" sz="1200" b="1" i="0" u="none" strike="noStrike" kern="1200" dirty="0">
                <a:solidFill>
                  <a:schemeClr val="tx1"/>
                </a:solidFill>
                <a:effectLst/>
                <a:latin typeface="+mn-lt"/>
                <a:ea typeface="+mn-ea"/>
                <a:cs typeface="+mn-cs"/>
              </a:rPr>
              <a:t>de-encapsulation</a:t>
            </a:r>
            <a:r>
              <a:rPr lang="en-US" sz="1200" b="0" i="0" u="none" strike="noStrike" kern="1200" dirty="0">
                <a:solidFill>
                  <a:schemeClr val="tx1"/>
                </a:solidFill>
                <a:effectLst/>
                <a:latin typeface="+mn-lt"/>
                <a:ea typeface="+mn-ea"/>
                <a:cs typeface="+mn-cs"/>
              </a:rPr>
              <a:t>.</a:t>
            </a:r>
          </a:p>
          <a:p>
            <a:endParaRPr lang="en-US" dirty="0"/>
          </a:p>
        </p:txBody>
      </p:sp>
      <p:sp>
        <p:nvSpPr>
          <p:cNvPr id="4" name="Slide Number Placeholder 3"/>
          <p:cNvSpPr>
            <a:spLocks noGrp="1"/>
          </p:cNvSpPr>
          <p:nvPr>
            <p:ph type="sldNum" sz="quarter" idx="5"/>
          </p:nvPr>
        </p:nvSpPr>
        <p:spPr/>
        <p:txBody>
          <a:bodyPr/>
          <a:lstStyle/>
          <a:p>
            <a:fld id="{49778DF1-9D80-4385-9C04-6D352C9285F1}" type="slidenum">
              <a:rPr lang="en-US" smtClean="0"/>
              <a:t>3</a:t>
            </a:fld>
            <a:endParaRPr lang="en-US"/>
          </a:p>
        </p:txBody>
      </p:sp>
    </p:spTree>
    <p:extLst>
      <p:ext uri="{BB962C8B-B14F-4D97-AF65-F5344CB8AC3E}">
        <p14:creationId xmlns:p14="http://schemas.microsoft.com/office/powerpoint/2010/main" val="4559525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For a </a:t>
            </a:r>
            <a:r>
              <a:rPr lang="en-US" dirty="0" err="1"/>
              <a:t>WiFi</a:t>
            </a:r>
            <a:r>
              <a:rPr lang="en-US" dirty="0"/>
              <a:t> connection, this is a radio signal; for a fiber connection it's the light being sent; or for a copper connection the electronic signal being sent on the wire.</a:t>
            </a:r>
          </a:p>
          <a:p>
            <a:endParaRPr lang="en-US" dirty="0"/>
          </a:p>
        </p:txBody>
      </p:sp>
      <p:sp>
        <p:nvSpPr>
          <p:cNvPr id="4" name="Slide Number Placeholder 3"/>
          <p:cNvSpPr>
            <a:spLocks noGrp="1"/>
          </p:cNvSpPr>
          <p:nvPr>
            <p:ph type="sldNum" sz="quarter" idx="5"/>
          </p:nvPr>
        </p:nvSpPr>
        <p:spPr/>
        <p:txBody>
          <a:bodyPr/>
          <a:lstStyle/>
          <a:p>
            <a:fld id="{49778DF1-9D80-4385-9C04-6D352C9285F1}" type="slidenum">
              <a:rPr lang="en-US" smtClean="0"/>
              <a:t>4</a:t>
            </a:fld>
            <a:endParaRPr lang="en-US"/>
          </a:p>
        </p:txBody>
      </p:sp>
    </p:spTree>
    <p:extLst>
      <p:ext uri="{BB962C8B-B14F-4D97-AF65-F5344CB8AC3E}">
        <p14:creationId xmlns:p14="http://schemas.microsoft.com/office/powerpoint/2010/main" val="2229372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The first computer, yours, is commonly referred to as your </a:t>
            </a:r>
            <a:r>
              <a:rPr lang="en-US" sz="1200" b="1" i="0" u="none" strike="noStrike" kern="1200" dirty="0">
                <a:solidFill>
                  <a:schemeClr val="tx1"/>
                </a:solidFill>
                <a:effectLst/>
                <a:latin typeface="+mn-lt"/>
                <a:ea typeface="+mn-ea"/>
                <a:cs typeface="+mn-cs"/>
              </a:rPr>
              <a:t>local computer</a:t>
            </a:r>
            <a:r>
              <a:rPr lang="en-US" sz="1200" b="0" i="0" u="none" strike="noStrike" kern="1200" dirty="0">
                <a:solidFill>
                  <a:schemeClr val="tx1"/>
                </a:solidFill>
                <a:effectLst/>
                <a:latin typeface="+mn-lt"/>
                <a:ea typeface="+mn-ea"/>
                <a:cs typeface="+mn-cs"/>
              </a:rPr>
              <a:t>. It is more likely to be used as a location where you do work, a </a:t>
            </a:r>
            <a:r>
              <a:rPr lang="en-US" sz="1200" b="1" i="0" u="none" strike="noStrike" kern="1200" dirty="0">
                <a:solidFill>
                  <a:schemeClr val="tx1"/>
                </a:solidFill>
                <a:effectLst/>
                <a:latin typeface="+mn-lt"/>
                <a:ea typeface="+mn-ea"/>
                <a:cs typeface="+mn-cs"/>
              </a:rPr>
              <a:t>workstation</a:t>
            </a:r>
            <a:r>
              <a:rPr lang="en-US" sz="1200" b="0" i="0" u="none" strike="noStrike" kern="1200" dirty="0">
                <a:solidFill>
                  <a:schemeClr val="tx1"/>
                </a:solidFill>
                <a:effectLst/>
                <a:latin typeface="+mn-lt"/>
                <a:ea typeface="+mn-ea"/>
                <a:cs typeface="+mn-cs"/>
              </a:rPr>
              <a:t>, than as a storage or controlling location, a server. As more and more computers are connected to a network and share their resources, the net- work becomes a more powerful tool, because employees using a network with more information and more capability are able to accomplish more through those added computers or additional resources. </a:t>
            </a:r>
            <a:br>
              <a:rPr lang="en-US" sz="1200" b="0" i="0" u="none" strike="noStrike" kern="1200" dirty="0">
                <a:solidFill>
                  <a:schemeClr val="tx1"/>
                </a:solidFill>
                <a:effectLst/>
                <a:latin typeface="+mn-lt"/>
                <a:ea typeface="+mn-ea"/>
                <a:cs typeface="+mn-cs"/>
              </a:rPr>
            </a:br>
            <a:br>
              <a:rPr lang="en-US" sz="1200" b="0" i="0" u="none" strike="noStrike" kern="1200" dirty="0">
                <a:solidFill>
                  <a:schemeClr val="tx1"/>
                </a:solidFill>
                <a:effectLst/>
                <a:latin typeface="+mn-lt"/>
                <a:ea typeface="+mn-ea"/>
                <a:cs typeface="+mn-cs"/>
              </a:rPr>
            </a:br>
            <a:r>
              <a:rPr lang="en-US" sz="1200" b="0" i="0" u="none" strike="noStrike" kern="1200" dirty="0">
                <a:solidFill>
                  <a:schemeClr val="tx1"/>
                </a:solidFill>
                <a:effectLst/>
                <a:latin typeface="+mn-lt"/>
                <a:ea typeface="+mn-ea"/>
                <a:cs typeface="+mn-cs"/>
              </a:rPr>
              <a:t>The real power of networking computers becomes apparent if you </a:t>
            </a:r>
            <a:r>
              <a:rPr lang="en-US" sz="1200" b="0" i="0" u="none" strike="noStrike" kern="1200" dirty="0" err="1">
                <a:solidFill>
                  <a:schemeClr val="tx1"/>
                </a:solidFill>
                <a:effectLst/>
                <a:latin typeface="+mn-lt"/>
                <a:ea typeface="+mn-ea"/>
                <a:cs typeface="+mn-cs"/>
              </a:rPr>
              <a:t>envi</a:t>
            </a:r>
            <a:r>
              <a:rPr lang="en-US" sz="1200" b="0" i="0" u="none" strike="noStrike" kern="1200" dirty="0">
                <a:solidFill>
                  <a:schemeClr val="tx1"/>
                </a:solidFill>
                <a:effectLst/>
                <a:latin typeface="+mn-lt"/>
                <a:ea typeface="+mn-ea"/>
                <a:cs typeface="+mn-cs"/>
              </a:rPr>
              <a:t>- </a:t>
            </a:r>
            <a:r>
              <a:rPr lang="en-US" sz="1200" b="0" i="0" u="none" strike="noStrike" kern="1200" dirty="0" err="1">
                <a:solidFill>
                  <a:schemeClr val="tx1"/>
                </a:solidFill>
                <a:effectLst/>
                <a:latin typeface="+mn-lt"/>
                <a:ea typeface="+mn-ea"/>
                <a:cs typeface="+mn-cs"/>
              </a:rPr>
              <a:t>sion</a:t>
            </a:r>
            <a:r>
              <a:rPr lang="en-US" sz="1200" b="0" i="0" u="none" strike="noStrike" kern="1200" dirty="0">
                <a:solidFill>
                  <a:schemeClr val="tx1"/>
                </a:solidFill>
                <a:effectLst/>
                <a:latin typeface="+mn-lt"/>
                <a:ea typeface="+mn-ea"/>
                <a:cs typeface="+mn-cs"/>
              </a:rPr>
              <a:t> your own network growing and then connecting it with other distinct networks, enabling communication and resource sharing across both net- works. That is, one network can be connected to another network and be- come a more powerful tool because of the greater resources. For example, you could connect the network you and your classmates develop for this course to similarly con- structed networks from other intro- </a:t>
            </a:r>
            <a:r>
              <a:rPr lang="en-US" sz="1200" b="0" i="0" u="none" strike="noStrike" kern="1200" dirty="0" err="1">
                <a:solidFill>
                  <a:schemeClr val="tx1"/>
                </a:solidFill>
                <a:effectLst/>
                <a:latin typeface="+mn-lt"/>
                <a:ea typeface="+mn-ea"/>
                <a:cs typeface="+mn-cs"/>
              </a:rPr>
              <a:t>ductory</a:t>
            </a:r>
            <a:r>
              <a:rPr lang="en-US" sz="1200" b="0" i="0" u="none" strike="noStrike" kern="1200" dirty="0">
                <a:solidFill>
                  <a:schemeClr val="tx1"/>
                </a:solidFill>
                <a:effectLst/>
                <a:latin typeface="+mn-lt"/>
                <a:ea typeface="+mn-ea"/>
                <a:cs typeface="+mn-cs"/>
              </a:rPr>
              <a:t> networking classes if you wanted them to share your </a:t>
            </a:r>
            <a:r>
              <a:rPr lang="en-US" sz="1200" b="0" i="0" u="none" strike="noStrike" kern="1200" dirty="0" err="1">
                <a:solidFill>
                  <a:schemeClr val="tx1"/>
                </a:solidFill>
                <a:effectLst/>
                <a:latin typeface="+mn-lt"/>
                <a:ea typeface="+mn-ea"/>
                <a:cs typeface="+mn-cs"/>
              </a:rPr>
              <a:t>infor</a:t>
            </a:r>
            <a:r>
              <a:rPr lang="en-US" sz="1200" b="0" i="0" u="none" strike="noStrike" kern="1200" dirty="0">
                <a:solidFill>
                  <a:schemeClr val="tx1"/>
                </a:solidFill>
                <a:effectLst/>
                <a:latin typeface="+mn-lt"/>
                <a:ea typeface="+mn-ea"/>
                <a:cs typeface="+mn-cs"/>
              </a:rPr>
              <a:t>- </a:t>
            </a:r>
            <a:r>
              <a:rPr lang="en-US" sz="1200" b="0" i="0" u="none" strike="noStrike" kern="1200" dirty="0" err="1">
                <a:solidFill>
                  <a:schemeClr val="tx1"/>
                </a:solidFill>
                <a:effectLst/>
                <a:latin typeface="+mn-lt"/>
                <a:ea typeface="+mn-ea"/>
                <a:cs typeface="+mn-cs"/>
              </a:rPr>
              <a:t>mation</a:t>
            </a:r>
            <a:r>
              <a:rPr lang="en-US" sz="1200" b="0" i="0" u="none" strike="noStrike" kern="1200" dirty="0">
                <a:solidFill>
                  <a:schemeClr val="tx1"/>
                </a:solidFill>
                <a:effectLst/>
                <a:latin typeface="+mn-lt"/>
                <a:ea typeface="+mn-ea"/>
                <a:cs typeface="+mn-cs"/>
              </a:rPr>
              <a:t> and networked resources. Those classes could be within your own school, or they could be anywhere in the world. Wherever that newly joined network is, the communication and resource shar- </a:t>
            </a:r>
            <a:r>
              <a:rPr lang="en-US" sz="1200" b="0" i="0" u="none" strike="noStrike" kern="1200" dirty="0" err="1">
                <a:solidFill>
                  <a:schemeClr val="tx1"/>
                </a:solidFill>
                <a:effectLst/>
                <a:latin typeface="+mn-lt"/>
                <a:ea typeface="+mn-ea"/>
                <a:cs typeface="+mn-cs"/>
              </a:rPr>
              <a:t>ing</a:t>
            </a:r>
            <a:r>
              <a:rPr lang="en-US" sz="1200" b="0" i="0" u="none" strike="noStrike" kern="1200" dirty="0">
                <a:solidFill>
                  <a:schemeClr val="tx1"/>
                </a:solidFill>
                <a:effectLst/>
                <a:latin typeface="+mn-lt"/>
                <a:ea typeface="+mn-ea"/>
                <a:cs typeface="+mn-cs"/>
              </a:rPr>
              <a:t> activities in that new network could then be shared with anyone connected to your network. All you have to do is join that new network’s community or allow its members to join yours. </a:t>
            </a:r>
            <a:br>
              <a:rPr lang="en-US" sz="1200" b="0" i="0" u="none" strike="noStrike" kern="1200" dirty="0">
                <a:solidFill>
                  <a:schemeClr val="tx1"/>
                </a:solidFill>
                <a:effectLst/>
                <a:latin typeface="+mn-lt"/>
                <a:ea typeface="+mn-ea"/>
                <a:cs typeface="+mn-cs"/>
              </a:rPr>
            </a:br>
            <a:br>
              <a:rPr lang="en-US" sz="1200" b="0" i="0" u="none" strike="noStrike" kern="1200" dirty="0">
                <a:solidFill>
                  <a:schemeClr val="tx1"/>
                </a:solidFill>
                <a:effectLst/>
                <a:latin typeface="+mn-lt"/>
                <a:ea typeface="+mn-ea"/>
                <a:cs typeface="+mn-cs"/>
              </a:rPr>
            </a:br>
            <a:r>
              <a:rPr lang="en-US" sz="1200" b="0" i="0" u="none" strike="noStrike" kern="1200" dirty="0">
                <a:solidFill>
                  <a:schemeClr val="tx1"/>
                </a:solidFill>
                <a:effectLst/>
                <a:latin typeface="+mn-lt"/>
                <a:ea typeface="+mn-ea"/>
                <a:cs typeface="+mn-cs"/>
              </a:rPr>
              <a:t>In addition, a company’s cost of doing business can be reduced as a result of sharing data (defined as a piece or pieces of information) and re- sources. Instead of having individual copies of the data at several locations around the company, and needing to keep all of them similarly updated, a company using a network can have just one shared copy of that data and share it, needing to keep only that one set of data updated. Furthermore, sharing networked resources (like printers) means that more people can use a particular resource and a wider variety of resources (like different printers) can be used by each network user. Any time a company can do more with less, or buy fewer items to do the same job, its total costs are reduced, and it is able to make more money per dollar spent. </a:t>
            </a:r>
            <a:endParaRPr lang="en-US" dirty="0"/>
          </a:p>
        </p:txBody>
      </p:sp>
      <p:sp>
        <p:nvSpPr>
          <p:cNvPr id="4" name="Slide Number Placeholder 3"/>
          <p:cNvSpPr>
            <a:spLocks noGrp="1"/>
          </p:cNvSpPr>
          <p:nvPr>
            <p:ph type="sldNum" sz="quarter" idx="5"/>
          </p:nvPr>
        </p:nvSpPr>
        <p:spPr/>
        <p:txBody>
          <a:bodyPr/>
          <a:lstStyle/>
          <a:p>
            <a:fld id="{49778DF1-9D80-4385-9C04-6D352C9285F1}" type="slidenum">
              <a:rPr lang="en-US" smtClean="0"/>
              <a:t>13</a:t>
            </a:fld>
            <a:endParaRPr lang="en-US"/>
          </a:p>
        </p:txBody>
      </p:sp>
    </p:spTree>
    <p:extLst>
      <p:ext uri="{BB962C8B-B14F-4D97-AF65-F5344CB8AC3E}">
        <p14:creationId xmlns:p14="http://schemas.microsoft.com/office/powerpoint/2010/main" val="29249155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Computers increase your ability to communicate. Once you begin working with a computer, you are likely to become more productive. However, what do you do with that increased productivity if you are not connected to any- one? Communication requires not only someone with information to share but also someone on the other end with whom to share it. Companies don’t benefit by creating sheer volumes of output—they benefit when the in- creased output helps them make better decisions or increases the likelihood of increased income. Having your computers networked allows you to do both with your newfound increases. </a:t>
            </a:r>
            <a:br>
              <a:rPr lang="en-US" dirty="0"/>
            </a:br>
            <a:br>
              <a:rPr lang="en-US" dirty="0"/>
            </a:br>
            <a:r>
              <a:rPr lang="en-US" sz="1200" b="0" i="0" u="none" strike="noStrike" kern="1200" dirty="0">
                <a:solidFill>
                  <a:schemeClr val="tx1"/>
                </a:solidFill>
                <a:effectLst/>
                <a:latin typeface="+mn-lt"/>
                <a:ea typeface="+mn-ea"/>
                <a:cs typeface="+mn-cs"/>
              </a:rPr>
              <a:t>The initial reason for developing most computer networks was to assist users with sharing their increased output, especially between computers in the same general vicinity, as shown in Figure 1.4. However, users wanted not only to share information with others, they wanted to communicate about that information after someone else had it, too. In addition to trans- mitting the user’s original information, computer networks enabled those users to discuss what was being transmitted, and this resulted in even more communication. Additional network communications techniques thus came into being, such as e-mail and video conferencing. Furthermore, with the increases in the sizes of networks, sharing no longer had to be concerned with proximity. The use of networks has effectively erased distance and time constraints. You can communicate almost instantly to anywhere in the world that is connected to your network.</a:t>
            </a:r>
          </a:p>
          <a:p>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Networks are an effective way to communicate. Using networks, companies can send the same information to large numbers of employees or customers quickly and efficiently. Examples include company newsletters and announcements for employees, as well as advertisements and purchase in- formation for customers. Also, individual employees are more likely to communicate with larger numbers of individuals both inside and outside the company using e-mail, an electronic means of communicating that is similar to mail but done on computers, usually over the Internet, over net- works. E-mail is the most commonly used feature of the Internet, and its use is growing dramatically. In fact, e-mail is fast becoming the primary choice for much of our daily communication. </a:t>
            </a:r>
            <a:endParaRPr lang="en-US" dirty="0"/>
          </a:p>
        </p:txBody>
      </p:sp>
      <p:sp>
        <p:nvSpPr>
          <p:cNvPr id="4" name="Slide Number Placeholder 3"/>
          <p:cNvSpPr>
            <a:spLocks noGrp="1"/>
          </p:cNvSpPr>
          <p:nvPr>
            <p:ph type="sldNum" sz="quarter" idx="5"/>
          </p:nvPr>
        </p:nvSpPr>
        <p:spPr/>
        <p:txBody>
          <a:bodyPr/>
          <a:lstStyle/>
          <a:p>
            <a:fld id="{49778DF1-9D80-4385-9C04-6D352C9285F1}" type="slidenum">
              <a:rPr lang="en-US" smtClean="0"/>
              <a:t>14</a:t>
            </a:fld>
            <a:endParaRPr lang="en-US"/>
          </a:p>
        </p:txBody>
      </p:sp>
    </p:spTree>
    <p:extLst>
      <p:ext uri="{BB962C8B-B14F-4D97-AF65-F5344CB8AC3E}">
        <p14:creationId xmlns:p14="http://schemas.microsoft.com/office/powerpoint/2010/main" val="11787592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9778DF1-9D80-4385-9C04-6D352C9285F1}" type="slidenum">
              <a:rPr lang="en-US" smtClean="0"/>
              <a:t>16</a:t>
            </a:fld>
            <a:endParaRPr lang="en-US"/>
          </a:p>
        </p:txBody>
      </p:sp>
    </p:spTree>
    <p:extLst>
      <p:ext uri="{BB962C8B-B14F-4D97-AF65-F5344CB8AC3E}">
        <p14:creationId xmlns:p14="http://schemas.microsoft.com/office/powerpoint/2010/main" val="16036348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9778DF1-9D80-4385-9C04-6D352C9285F1}" type="slidenum">
              <a:rPr lang="en-US" smtClean="0"/>
              <a:t>17</a:t>
            </a:fld>
            <a:endParaRPr lang="en-US"/>
          </a:p>
        </p:txBody>
      </p:sp>
    </p:spTree>
    <p:extLst>
      <p:ext uri="{BB962C8B-B14F-4D97-AF65-F5344CB8AC3E}">
        <p14:creationId xmlns:p14="http://schemas.microsoft.com/office/powerpoint/2010/main" val="11917452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9E3965E-AC41-4711-9D10-E25ABB132D86}"/>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90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645152"/>
            <a:ext cx="10058400" cy="1143000"/>
          </a:xfrm>
        </p:spPr>
        <p:txBody>
          <a:bodyPr lIns="91440" rIns="9144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a:extLst>
              <a:ext uri="{FF2B5EF4-FFF2-40B4-BE49-F238E27FC236}">
                <a16:creationId xmlns:a16="http://schemas.microsoft.com/office/drawing/2014/main" id="{1F5DC8C3-BA5F-4EED-BB9A-A14272BD82A1}"/>
              </a:ext>
            </a:extLst>
          </p:cNvPr>
          <p:cNvCxnSpPr/>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9925CCF1-92C0-4AF3-BFAF-4921631915AB}"/>
              </a:ext>
            </a:extLst>
          </p:cNvPr>
          <p:cNvSpPr>
            <a:spLocks noGrp="1"/>
          </p:cNvSpPr>
          <p:nvPr>
            <p:ph type="dt" sz="half" idx="10"/>
          </p:nvPr>
        </p:nvSpPr>
        <p:spPr/>
        <p:txBody>
          <a:bodyPr/>
          <a:lstStyle/>
          <a:p>
            <a:fld id="{9184DA70-C731-4C70-880D-CCD4705E623C}" type="datetime1">
              <a:rPr lang="en-US" smtClean="0"/>
              <a:t>1/7/2020</a:t>
            </a:fld>
            <a:endParaRPr lang="en-US" dirty="0"/>
          </a:p>
        </p:txBody>
      </p:sp>
      <p:sp>
        <p:nvSpPr>
          <p:cNvPr id="5" name="Footer Placeholder 4">
            <a:extLst>
              <a:ext uri="{FF2B5EF4-FFF2-40B4-BE49-F238E27FC236}">
                <a16:creationId xmlns:a16="http://schemas.microsoft.com/office/drawing/2014/main" id="{051A78A9-3DFF-4937-A9F2-5D8CF495F36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3875203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7D5506EE-1026-4F35-9ACC-BD05BE0F9B36}"/>
              </a:ext>
            </a:extLst>
          </p:cNvPr>
          <p:cNvSpPr>
            <a:spLocks noGrp="1"/>
          </p:cNvSpPr>
          <p:nvPr>
            <p:ph type="dt" sz="half" idx="10"/>
          </p:nvPr>
        </p:nvSpPr>
        <p:spPr/>
        <p:txBody>
          <a:bodyPr/>
          <a:lstStyle/>
          <a:p>
            <a:fld id="{B612A279-0833-481D-8C56-F67FD0AC6C50}" type="datetime1">
              <a:rPr lang="en-US" smtClean="0"/>
              <a:t>1/7/2020</a:t>
            </a:fld>
            <a:endParaRPr lang="en-US" dirty="0"/>
          </a:p>
        </p:txBody>
      </p:sp>
      <p:sp>
        <p:nvSpPr>
          <p:cNvPr id="8" name="Footer Placeholder 7">
            <a:extLst>
              <a:ext uri="{FF2B5EF4-FFF2-40B4-BE49-F238E27FC236}">
                <a16:creationId xmlns:a16="http://schemas.microsoft.com/office/drawing/2014/main" id="{B7696E5F-8D95-4450-AE52-5438E6EDE2BF}"/>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999B2253-74CC-409E-BEB0-F8EFCFCB5629}"/>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7678880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1B68A5B-D9FA-424B-A4EB-30E7223836B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F33D6B0-F070-45C4-A472-19F432BE3932}"/>
              </a:ext>
            </a:extLst>
          </p:cNvPr>
          <p:cNvSpPr>
            <a:spLocks noGrp="1"/>
          </p:cNvSpPr>
          <p:nvPr>
            <p:ph type="dt" sz="half" idx="10"/>
          </p:nvPr>
        </p:nvSpPr>
        <p:spPr/>
        <p:txBody>
          <a:bodyPr/>
          <a:lstStyle/>
          <a:p>
            <a:fld id="{6587DA83-5663-4C9C-B9AA-0B40A3DAFF81}" type="datetime1">
              <a:rPr lang="en-US" smtClean="0"/>
              <a:t>1/7/2020</a:t>
            </a:fld>
            <a:endParaRPr lang="en-US" dirty="0"/>
          </a:p>
        </p:txBody>
      </p:sp>
      <p:sp>
        <p:nvSpPr>
          <p:cNvPr id="8" name="Footer Placeholder 7">
            <a:extLst>
              <a:ext uri="{FF2B5EF4-FFF2-40B4-BE49-F238E27FC236}">
                <a16:creationId xmlns:a16="http://schemas.microsoft.com/office/drawing/2014/main" id="{9975399F-DAB2-410D-967F-ED17E6F796E7}"/>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F762A46F-6BE5-4D12-9412-5CA7672EA8EC}"/>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9794989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354D8B55-9EA8-4B81-8E84-9B93B0A27559}"/>
              </a:ext>
            </a:extLst>
          </p:cNvPr>
          <p:cNvSpPr>
            <a:spLocks noGrp="1"/>
          </p:cNvSpPr>
          <p:nvPr>
            <p:ph type="dt" sz="half" idx="10"/>
          </p:nvPr>
        </p:nvSpPr>
        <p:spPr/>
        <p:txBody>
          <a:bodyPr/>
          <a:lstStyle/>
          <a:p>
            <a:fld id="{4BE1D723-8F53-4F53-90B0-1982A396982E}" type="datetime1">
              <a:rPr lang="en-US" smtClean="0"/>
              <a:t>1/7/2020</a:t>
            </a:fld>
            <a:endParaRPr lang="en-US" dirty="0"/>
          </a:p>
        </p:txBody>
      </p:sp>
      <p:sp>
        <p:nvSpPr>
          <p:cNvPr id="8" name="Footer Placeholder 7">
            <a:extLst>
              <a:ext uri="{FF2B5EF4-FFF2-40B4-BE49-F238E27FC236}">
                <a16:creationId xmlns:a16="http://schemas.microsoft.com/office/drawing/2014/main" id="{062CA021-2578-47CB-822C-BDDFF7223B2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1812892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585C21A-8B93-4657-B5DF-7EAEAD3BE127}"/>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90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663440"/>
            <a:ext cx="10058400" cy="1143000"/>
          </a:xfrm>
        </p:spPr>
        <p:txBody>
          <a:bodyPr lIns="91440" rIns="91440" anchor="t" anchorCtr="0">
            <a:normAutofit/>
          </a:bodyPr>
          <a:lstStyle>
            <a:lvl1pPr marL="0" indent="0">
              <a:buNone/>
              <a:defRPr sz="2400" cap="all" spc="200" baseline="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a:extLst>
              <a:ext uri="{FF2B5EF4-FFF2-40B4-BE49-F238E27FC236}">
                <a16:creationId xmlns:a16="http://schemas.microsoft.com/office/drawing/2014/main" id="{459DE2C1-4C52-40A3-8959-27B2C1BEBFF6}"/>
              </a:ext>
            </a:extLst>
          </p:cNvPr>
          <p:cNvCxnSpPr/>
          <p:nvPr/>
        </p:nvCxnSpPr>
        <p:spPr>
          <a:xfrm>
            <a:off x="1207658" y="4485132"/>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Date Placeholder 6">
            <a:extLst>
              <a:ext uri="{FF2B5EF4-FFF2-40B4-BE49-F238E27FC236}">
                <a16:creationId xmlns:a16="http://schemas.microsoft.com/office/drawing/2014/main" id="{AAF2E137-EC28-48F8-9198-1F02539029B6}"/>
              </a:ext>
            </a:extLst>
          </p:cNvPr>
          <p:cNvSpPr>
            <a:spLocks noGrp="1"/>
          </p:cNvSpPr>
          <p:nvPr>
            <p:ph type="dt" sz="half" idx="10"/>
          </p:nvPr>
        </p:nvSpPr>
        <p:spPr/>
        <p:txBody>
          <a:bodyPr/>
          <a:lstStyle/>
          <a:p>
            <a:fld id="{97669AF7-7BEB-44E4-9852-375E34362B5B}" type="datetime1">
              <a:rPr lang="en-US" smtClean="0"/>
              <a:t>1/7/2020</a:t>
            </a:fld>
            <a:endParaRPr lang="en-US" dirty="0"/>
          </a:p>
        </p:txBody>
      </p:sp>
      <p:sp>
        <p:nvSpPr>
          <p:cNvPr id="8" name="Footer Placeholder 7">
            <a:extLst>
              <a:ext uri="{FF2B5EF4-FFF2-40B4-BE49-F238E27FC236}">
                <a16:creationId xmlns:a16="http://schemas.microsoft.com/office/drawing/2014/main" id="{189422CD-6F62-4DD6-89EF-07A60B42D219}"/>
              </a:ext>
            </a:extLst>
          </p:cNvPr>
          <p:cNvSpPr>
            <a:spLocks noGrp="1"/>
          </p:cNvSpPr>
          <p:nvPr>
            <p:ph type="ftr" sz="quarter" idx="11"/>
          </p:nvPr>
        </p:nvSpPr>
        <p:spPr/>
        <p:txBody>
          <a:bodyPr/>
          <a:lstStyle/>
          <a:p>
            <a:endParaRPr lang="en-US" dirty="0"/>
          </a:p>
        </p:txBody>
      </p:sp>
      <p:sp>
        <p:nvSpPr>
          <p:cNvPr id="11" name="Slide Number Placeholder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310763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2120900"/>
            <a:ext cx="4639736" cy="37481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15944" y="2120900"/>
            <a:ext cx="4639736" cy="37481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5782D47D-B0DC-4C40-BCC6-BBBA32584A38}"/>
              </a:ext>
            </a:extLst>
          </p:cNvPr>
          <p:cNvSpPr>
            <a:spLocks noGrp="1"/>
          </p:cNvSpPr>
          <p:nvPr>
            <p:ph type="dt" sz="half" idx="10"/>
          </p:nvPr>
        </p:nvSpPr>
        <p:spPr/>
        <p:txBody>
          <a:bodyPr/>
          <a:lstStyle/>
          <a:p>
            <a:fld id="{BAAAC38D-0552-4C82-B593-E6124DFADBE2}" type="datetime1">
              <a:rPr lang="en-US" smtClean="0"/>
              <a:t>1/7/2020</a:t>
            </a:fld>
            <a:endParaRPr lang="en-US" dirty="0"/>
          </a:p>
        </p:txBody>
      </p:sp>
      <p:sp>
        <p:nvSpPr>
          <p:cNvPr id="9" name="Footer Placeholder 8">
            <a:extLst>
              <a:ext uri="{FF2B5EF4-FFF2-40B4-BE49-F238E27FC236}">
                <a16:creationId xmlns:a16="http://schemas.microsoft.com/office/drawing/2014/main" id="{4690D34E-7EBD-44B2-83CA-4C126A18D7EF}"/>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2AC511A1-9BBD-42DE-92FB-2AF44F8E97A9}"/>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0799020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958274"/>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15944"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15944" y="2958273"/>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8AF8A515-AA94-45D1-9223-5C2272618D85}"/>
              </a:ext>
            </a:extLst>
          </p:cNvPr>
          <p:cNvSpPr>
            <a:spLocks noGrp="1"/>
          </p:cNvSpPr>
          <p:nvPr>
            <p:ph type="dt" sz="half" idx="10"/>
          </p:nvPr>
        </p:nvSpPr>
        <p:spPr/>
        <p:txBody>
          <a:bodyPr/>
          <a:lstStyle/>
          <a:p>
            <a:fld id="{D9DF0F1C-5577-4ACB-BB62-DF8F3C494C7E}" type="datetime1">
              <a:rPr lang="en-US" smtClean="0"/>
              <a:t>1/7/2020</a:t>
            </a:fld>
            <a:endParaRPr lang="en-US" dirty="0"/>
          </a:p>
        </p:txBody>
      </p:sp>
      <p:sp>
        <p:nvSpPr>
          <p:cNvPr id="11" name="Footer Placeholder 10">
            <a:extLst>
              <a:ext uri="{FF2B5EF4-FFF2-40B4-BE49-F238E27FC236}">
                <a16:creationId xmlns:a16="http://schemas.microsoft.com/office/drawing/2014/main" id="{D052F5BC-98E0-4D60-AD67-9547738B7DD4}"/>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A38552DC-952E-41EA-AAAF-C2187523C0B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2541343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7392073F-158F-44A3-8913-917AFFC1BC20}"/>
              </a:ext>
            </a:extLst>
          </p:cNvPr>
          <p:cNvSpPr>
            <a:spLocks noGrp="1"/>
          </p:cNvSpPr>
          <p:nvPr>
            <p:ph type="dt" sz="half" idx="10"/>
          </p:nvPr>
        </p:nvSpPr>
        <p:spPr/>
        <p:txBody>
          <a:bodyPr/>
          <a:lstStyle/>
          <a:p>
            <a:fld id="{1775B394-D9F9-4F0C-B15D-605F45CB9E9F}" type="datetime1">
              <a:rPr lang="en-US" smtClean="0"/>
              <a:t>1/7/2020</a:t>
            </a:fld>
            <a:endParaRPr lang="en-US" dirty="0"/>
          </a:p>
        </p:txBody>
      </p:sp>
      <p:sp>
        <p:nvSpPr>
          <p:cNvPr id="7" name="Footer Placeholder 6">
            <a:extLst>
              <a:ext uri="{FF2B5EF4-FFF2-40B4-BE49-F238E27FC236}">
                <a16:creationId xmlns:a16="http://schemas.microsoft.com/office/drawing/2014/main" id="{EED72207-24CA-42B7-A975-2F8E41CBA904}"/>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9345414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8E9C91B-7EAD-4562-AB0E-DFB9663AECE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a:extLst>
              <a:ext uri="{FF2B5EF4-FFF2-40B4-BE49-F238E27FC236}">
                <a16:creationId xmlns:a16="http://schemas.microsoft.com/office/drawing/2014/main" id="{94E9223F-721F-47BF-9FD5-0F8D12FF0DE1}"/>
              </a:ext>
            </a:extLst>
          </p:cNvPr>
          <p:cNvSpPr>
            <a:spLocks noGrp="1"/>
          </p:cNvSpPr>
          <p:nvPr>
            <p:ph type="dt" sz="half" idx="10"/>
          </p:nvPr>
        </p:nvSpPr>
        <p:spPr/>
        <p:txBody>
          <a:bodyPr/>
          <a:lstStyle/>
          <a:p>
            <a:fld id="{39667345-2558-425A-8533-9BFDBCE15005}" type="datetime1">
              <a:rPr lang="en-US" smtClean="0"/>
              <a:t>1/7/2020</a:t>
            </a:fld>
            <a:endParaRPr lang="en-US" dirty="0"/>
          </a:p>
        </p:txBody>
      </p:sp>
      <p:sp>
        <p:nvSpPr>
          <p:cNvPr id="3" name="Footer Placeholder 2">
            <a:extLst>
              <a:ext uri="{FF2B5EF4-FFF2-40B4-BE49-F238E27FC236}">
                <a16:creationId xmlns:a16="http://schemas.microsoft.com/office/drawing/2014/main" id="{05915714-6BBA-4593-8591-4E26F7D58D9F}"/>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6272299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D90D66-BCB9-4229-A829-628874352AC0}"/>
              </a:ext>
            </a:extLst>
          </p:cNvPr>
          <p:cNvSpPr/>
          <p:nvPr/>
        </p:nvSpPr>
        <p:spPr>
          <a:xfrm>
            <a:off x="16" y="0"/>
            <a:ext cx="4654296"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3466" y="786383"/>
            <a:ext cx="3517567" cy="2093975"/>
          </a:xfrm>
        </p:spPr>
        <p:txBody>
          <a:bodyPr anchor="b">
            <a:normAutofit/>
          </a:bodyPr>
          <a:lstStyle>
            <a:lvl1pPr>
              <a:lnSpc>
                <a:spcPct val="90000"/>
              </a:lnSpc>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5458984" y="812799"/>
            <a:ext cx="5928344" cy="52947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43465" y="3043050"/>
            <a:ext cx="3517567" cy="3064505"/>
          </a:xfrm>
        </p:spPr>
        <p:txBody>
          <a:bodyPr lIns="91440" rIns="91440">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43464" y="6446520"/>
            <a:ext cx="3517568" cy="365125"/>
          </a:xfrm>
        </p:spPr>
        <p:txBody>
          <a:bodyPr/>
          <a:lstStyle>
            <a:lvl1pPr algn="l">
              <a:defRPr/>
            </a:lvl1pPr>
          </a:lstStyle>
          <a:p>
            <a:fld id="{92BEA474-078D-4E9B-9B14-09A87B19DC46}" type="datetime1">
              <a:rPr lang="en-US" smtClean="0"/>
              <a:t>1/7/2020</a:t>
            </a:fld>
            <a:endParaRPr lang="en-US" dirty="0"/>
          </a:p>
        </p:txBody>
      </p:sp>
      <p:sp>
        <p:nvSpPr>
          <p:cNvPr id="6" name="Footer Placeholder 5"/>
          <p:cNvSpPr>
            <a:spLocks noGrp="1"/>
          </p:cNvSpPr>
          <p:nvPr>
            <p:ph type="ftr" sz="quarter" idx="11"/>
          </p:nvPr>
        </p:nvSpPr>
        <p:spPr>
          <a:xfrm>
            <a:off x="5458983" y="6446520"/>
            <a:ext cx="5334019"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4751935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A134939-39C0-4522-A125-A13DFDA66490}"/>
              </a:ext>
            </a:extLst>
          </p:cNvPr>
          <p:cNvSpPr/>
          <p:nvPr/>
        </p:nvSpPr>
        <p:spPr>
          <a:xfrm>
            <a:off x="0" y="4578350"/>
            <a:ext cx="12188825" cy="227965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15" y="0"/>
            <a:ext cx="12191985" cy="4578350"/>
          </a:xfrm>
          <a:solidFill>
            <a:schemeClr val="bg1">
              <a:lumMod val="85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1097279" y="4799362"/>
            <a:ext cx="10113645" cy="743682"/>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1097279" y="5715000"/>
            <a:ext cx="10113264" cy="609600"/>
          </a:xfrm>
        </p:spPr>
        <p:txBody>
          <a:bodyPr lIns="91440" tIns="0" rIns="91440" bIns="0">
            <a:normAutofit/>
          </a:bodyPr>
          <a:lstStyle>
            <a:lvl1pPr marL="0" indent="0">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4907D986-8816-4272-A432-0437A28A9828}" type="datetime1">
              <a:rPr lang="en-US" smtClean="0"/>
              <a:t>1/7/2020</a:t>
            </a:fld>
            <a:endParaRPr lang="en-US" dirty="0"/>
          </a:p>
        </p:txBody>
      </p:sp>
      <p:sp>
        <p:nvSpPr>
          <p:cNvPr id="6" name="Footer Placeholder 5"/>
          <p:cNvSpPr>
            <a:spLocks noGrp="1"/>
          </p:cNvSpPr>
          <p:nvPr>
            <p:ph type="ftr" sz="quarter" idx="11"/>
          </p:nvPr>
        </p:nvSpPr>
        <p:spPr>
          <a:xfrm>
            <a:off x="1097279" y="6446838"/>
            <a:ext cx="6818262" cy="365125"/>
          </a:xfrm>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1180389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16A0E3C-60E6-4F39-BC55-5F7C224E1F7C}"/>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18426" y="6446838"/>
            <a:ext cx="2584850" cy="365125"/>
          </a:xfrm>
          <a:prstGeom prst="rect">
            <a:avLst/>
          </a:prstGeom>
        </p:spPr>
        <p:txBody>
          <a:bodyPr vert="horz" lIns="91440" tIns="45720" rIns="91440" bIns="45720" rtlCol="0" anchor="ctr"/>
          <a:lstStyle>
            <a:lvl1pPr algn="r">
              <a:defRPr sz="900">
                <a:solidFill>
                  <a:srgbClr val="FFFFFF"/>
                </a:solidFill>
              </a:defRPr>
            </a:lvl1pPr>
          </a:lstStyle>
          <a:p>
            <a:fld id="{62D6E202-B606-4609-B914-27C9371A1F6D}" type="datetime1">
              <a:rPr lang="en-US" smtClean="0"/>
              <a:t>1/7/2020</a:t>
            </a:fld>
            <a:endParaRPr lang="en-US" dirty="0"/>
          </a:p>
        </p:txBody>
      </p:sp>
      <p:sp>
        <p:nvSpPr>
          <p:cNvPr id="5" name="Footer Placeholder 4"/>
          <p:cNvSpPr>
            <a:spLocks noGrp="1"/>
          </p:cNvSpPr>
          <p:nvPr>
            <p:ph type="ftr" sz="quarter" idx="3"/>
          </p:nvPr>
        </p:nvSpPr>
        <p:spPr>
          <a:xfrm>
            <a:off x="1097279" y="6446838"/>
            <a:ext cx="6818262" cy="365125"/>
          </a:xfrm>
          <a:prstGeom prst="rect">
            <a:avLst/>
          </a:prstGeom>
        </p:spPr>
        <p:txBody>
          <a:bodyPr vert="horz" lIns="91440" tIns="45720" rIns="91440" bIns="45720" rtlCol="0" anchor="ctr"/>
          <a:lstStyle>
            <a:lvl1pPr algn="l">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10993582" y="6446838"/>
            <a:ext cx="780010" cy="365125"/>
          </a:xfrm>
          <a:prstGeom prst="rect">
            <a:avLst/>
          </a:prstGeom>
        </p:spPr>
        <p:txBody>
          <a:bodyPr vert="horz" lIns="91440" tIns="45720" rIns="91440" bIns="45720" rtlCol="0" anchor="ctr"/>
          <a:lstStyle>
            <a:lvl1pPr algn="l">
              <a:defRPr sz="900">
                <a:solidFill>
                  <a:srgbClr val="FFFFFF"/>
                </a:solidFill>
              </a:defRPr>
            </a:lvl1pPr>
          </a:lstStyle>
          <a:p>
            <a:fld id="{3A98EE3D-8CD1-4C3F-BD1C-C98C9596463C}" type="slidenum">
              <a:rPr lang="en-US" smtClean="0"/>
              <a:t>‹#›</a:t>
            </a:fld>
            <a:endParaRPr lang="en-US" dirty="0"/>
          </a:p>
        </p:txBody>
      </p:sp>
      <p:cxnSp>
        <p:nvCxnSpPr>
          <p:cNvPr id="10" name="Straight Connector 9">
            <a:extLst>
              <a:ext uri="{FF2B5EF4-FFF2-40B4-BE49-F238E27FC236}">
                <a16:creationId xmlns:a16="http://schemas.microsoft.com/office/drawing/2014/main" id="{C5025DAC-8B93-4160-B017-3A274A5828C0}"/>
              </a:ext>
            </a:extLst>
          </p:cNvPr>
          <p:cNvCxnSpPr/>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4609597"/>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82" r:id="rId5"/>
    <p:sldLayoutId id="2147483676" r:id="rId6"/>
    <p:sldLayoutId id="2147483677" r:id="rId7"/>
    <p:sldLayoutId id="2147483678" r:id="rId8"/>
    <p:sldLayoutId id="2147483681" r:id="rId9"/>
    <p:sldLayoutId id="2147483679" r:id="rId10"/>
    <p:sldLayoutId id="2147483680" r:id="rId11"/>
  </p:sldLayoutIdLst>
  <p:hf sldNum="0" hdr="0" ftr="0" dt="0"/>
  <p:txStyles>
    <p:titleStyle>
      <a:lvl1pPr algn="l" defTabSz="914400" rtl="0" eaLnBrk="1" latinLnBrk="0" hangingPunct="1">
        <a:lnSpc>
          <a:spcPct val="90000"/>
        </a:lnSpc>
        <a:spcBef>
          <a:spcPct val="0"/>
        </a:spcBef>
        <a:buNone/>
        <a:defRPr sz="46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452A527-3631-41ED-858D-3777A7D149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8A131EF-4D0E-476A-A6D1-2AEBFE3F7934}"/>
              </a:ext>
            </a:extLst>
          </p:cNvPr>
          <p:cNvSpPr>
            <a:spLocks noGrp="1"/>
          </p:cNvSpPr>
          <p:nvPr>
            <p:ph type="ctrTitle"/>
          </p:nvPr>
        </p:nvSpPr>
        <p:spPr>
          <a:xfrm>
            <a:off x="6730000" y="639097"/>
            <a:ext cx="4813072" cy="3494791"/>
          </a:xfrm>
        </p:spPr>
        <p:txBody>
          <a:bodyPr>
            <a:noAutofit/>
          </a:bodyPr>
          <a:lstStyle/>
          <a:p>
            <a:r>
              <a:rPr lang="en-US" sz="5400" dirty="0"/>
              <a:t>Open Systems Interconnection (OSI) Model</a:t>
            </a:r>
          </a:p>
        </p:txBody>
      </p:sp>
      <p:sp>
        <p:nvSpPr>
          <p:cNvPr id="3" name="Subtitle 2">
            <a:extLst>
              <a:ext uri="{FF2B5EF4-FFF2-40B4-BE49-F238E27FC236}">
                <a16:creationId xmlns:a16="http://schemas.microsoft.com/office/drawing/2014/main" id="{28052217-C3B1-4B4A-93F1-25D2DA1C4EAB}"/>
              </a:ext>
            </a:extLst>
          </p:cNvPr>
          <p:cNvSpPr>
            <a:spLocks noGrp="1"/>
          </p:cNvSpPr>
          <p:nvPr>
            <p:ph type="subTitle" idx="1"/>
          </p:nvPr>
        </p:nvSpPr>
        <p:spPr>
          <a:xfrm>
            <a:off x="6729999" y="4455621"/>
            <a:ext cx="4829101" cy="1238616"/>
          </a:xfrm>
        </p:spPr>
        <p:txBody>
          <a:bodyPr>
            <a:normAutofit/>
          </a:bodyPr>
          <a:lstStyle/>
          <a:p>
            <a:pPr>
              <a:lnSpc>
                <a:spcPct val="100000"/>
              </a:lnSpc>
            </a:pPr>
            <a:endParaRPr lang="en-US" dirty="0"/>
          </a:p>
          <a:p>
            <a:endParaRPr lang="en-US" dirty="0"/>
          </a:p>
        </p:txBody>
      </p:sp>
      <p:pic>
        <p:nvPicPr>
          <p:cNvPr id="4" name="Picture 3">
            <a:extLst>
              <a:ext uri="{FF2B5EF4-FFF2-40B4-BE49-F238E27FC236}">
                <a16:creationId xmlns:a16="http://schemas.microsoft.com/office/drawing/2014/main" id="{9D1B22E3-4B94-4CAC-9A24-8281481BC005}"/>
              </a:ext>
            </a:extLst>
          </p:cNvPr>
          <p:cNvPicPr>
            <a:picLocks noChangeAspect="1"/>
          </p:cNvPicPr>
          <p:nvPr/>
        </p:nvPicPr>
        <p:blipFill rotWithShape="1">
          <a:blip r:embed="rId3"/>
          <a:srcRect l="37111" r="-1" b="-1"/>
          <a:stretch/>
        </p:blipFill>
        <p:spPr>
          <a:xfrm>
            <a:off x="1" y="10"/>
            <a:ext cx="6096000" cy="6857990"/>
          </a:xfrm>
          <a:prstGeom prst="rect">
            <a:avLst/>
          </a:prstGeom>
        </p:spPr>
      </p:pic>
      <p:cxnSp>
        <p:nvCxnSpPr>
          <p:cNvPr id="11" name="Straight Connector 10">
            <a:extLst>
              <a:ext uri="{FF2B5EF4-FFF2-40B4-BE49-F238E27FC236}">
                <a16:creationId xmlns:a16="http://schemas.microsoft.com/office/drawing/2014/main" id="{D28A9C89-B313-458F-9C85-515930A51A9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805053" y="4294754"/>
            <a:ext cx="43891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82854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787AAF-3069-4FE0-8CB1-EE07B0CE98E8}"/>
              </a:ext>
            </a:extLst>
          </p:cNvPr>
          <p:cNvSpPr>
            <a:spLocks noGrp="1"/>
          </p:cNvSpPr>
          <p:nvPr>
            <p:ph type="title"/>
          </p:nvPr>
        </p:nvSpPr>
        <p:spPr/>
        <p:txBody>
          <a:bodyPr/>
          <a:lstStyle/>
          <a:p>
            <a:r>
              <a:rPr lang="en-US" dirty="0"/>
              <a:t>(7) Application Layer</a:t>
            </a:r>
          </a:p>
        </p:txBody>
      </p:sp>
      <p:sp>
        <p:nvSpPr>
          <p:cNvPr id="3" name="Content Placeholder 2">
            <a:extLst>
              <a:ext uri="{FF2B5EF4-FFF2-40B4-BE49-F238E27FC236}">
                <a16:creationId xmlns:a16="http://schemas.microsoft.com/office/drawing/2014/main" id="{3AB32A9A-0192-465F-91E7-44A946A4691E}"/>
              </a:ext>
            </a:extLst>
          </p:cNvPr>
          <p:cNvSpPr>
            <a:spLocks noGrp="1"/>
          </p:cNvSpPr>
          <p:nvPr>
            <p:ph idx="1"/>
          </p:nvPr>
        </p:nvSpPr>
        <p:spPr/>
        <p:txBody>
          <a:bodyPr/>
          <a:lstStyle/>
          <a:p>
            <a:r>
              <a:rPr lang="en-US" dirty="0"/>
              <a:t>Responsible for direct interaction between applications and the user interface to the application, for instance the use of a web browser like IE or Firefox.</a:t>
            </a:r>
          </a:p>
        </p:txBody>
      </p:sp>
    </p:spTree>
    <p:extLst>
      <p:ext uri="{BB962C8B-B14F-4D97-AF65-F5344CB8AC3E}">
        <p14:creationId xmlns:p14="http://schemas.microsoft.com/office/powerpoint/2010/main" val="39273015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330FFB-03FE-499A-AADD-9541E63CFDEF}"/>
              </a:ext>
            </a:extLst>
          </p:cNvPr>
          <p:cNvSpPr>
            <a:spLocks noGrp="1"/>
          </p:cNvSpPr>
          <p:nvPr>
            <p:ph type="title"/>
          </p:nvPr>
        </p:nvSpPr>
        <p:spPr/>
        <p:txBody>
          <a:bodyPr/>
          <a:lstStyle/>
          <a:p>
            <a:r>
              <a:rPr lang="en-US" dirty="0"/>
              <a:t>Appendix</a:t>
            </a:r>
          </a:p>
        </p:txBody>
      </p:sp>
    </p:spTree>
    <p:extLst>
      <p:ext uri="{BB962C8B-B14F-4D97-AF65-F5344CB8AC3E}">
        <p14:creationId xmlns:p14="http://schemas.microsoft.com/office/powerpoint/2010/main" val="23672075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F703F8-5077-4DB7-A70C-0DFBAF0E20D0}"/>
              </a:ext>
            </a:extLst>
          </p:cNvPr>
          <p:cNvSpPr>
            <a:spLocks noGrp="1"/>
          </p:cNvSpPr>
          <p:nvPr>
            <p:ph type="title"/>
          </p:nvPr>
        </p:nvSpPr>
        <p:spPr>
          <a:xfrm>
            <a:off x="1172041" y="390120"/>
            <a:ext cx="10818675" cy="1450757"/>
          </a:xfrm>
        </p:spPr>
        <p:txBody>
          <a:bodyPr>
            <a:noAutofit/>
          </a:bodyPr>
          <a:lstStyle/>
          <a:p>
            <a:pPr marL="200025" lvl="1"/>
            <a:r>
              <a:rPr lang="en-US" sz="3200" kern="1200" spc="-50" dirty="0">
                <a:solidFill>
                  <a:schemeClr val="tx1">
                    <a:lumMod val="75000"/>
                    <a:lumOff val="25000"/>
                  </a:schemeClr>
                </a:solidFill>
                <a:latin typeface="+mj-lt"/>
                <a:ea typeface="+mj-ea"/>
                <a:cs typeface="+mj-cs"/>
              </a:rPr>
              <a:t>Every layer involved in communication from one computer communicates directly with the same layer on the other computer </a:t>
            </a:r>
          </a:p>
        </p:txBody>
      </p:sp>
      <p:sp>
        <p:nvSpPr>
          <p:cNvPr id="3" name="Content Placeholder 2">
            <a:extLst>
              <a:ext uri="{FF2B5EF4-FFF2-40B4-BE49-F238E27FC236}">
                <a16:creationId xmlns:a16="http://schemas.microsoft.com/office/drawing/2014/main" id="{2540EF62-ACFF-4B0F-BB0A-CF65353E87E2}"/>
              </a:ext>
            </a:extLst>
          </p:cNvPr>
          <p:cNvSpPr>
            <a:spLocks noGrp="1"/>
          </p:cNvSpPr>
          <p:nvPr>
            <p:ph idx="1"/>
          </p:nvPr>
        </p:nvSpPr>
        <p:spPr/>
        <p:txBody>
          <a:bodyPr/>
          <a:lstStyle/>
          <a:p>
            <a:r>
              <a:rPr lang="en-US" dirty="0">
                <a:solidFill>
                  <a:schemeClr val="tx1"/>
                </a:solidFill>
              </a:rPr>
              <a:t>EXAMPLE:</a:t>
            </a:r>
          </a:p>
          <a:p>
            <a:r>
              <a:rPr lang="en-US" dirty="0">
                <a:solidFill>
                  <a:schemeClr val="tx1"/>
                </a:solidFill>
              </a:rPr>
              <a:t>When you type www.google.com in your browser, there is a direct interaction between your computer's Layer 7 interface (your web browser) and </a:t>
            </a:r>
            <a:r>
              <a:rPr lang="en-US" dirty="0" err="1">
                <a:solidFill>
                  <a:schemeClr val="tx1"/>
                </a:solidFill>
              </a:rPr>
              <a:t>Google.com's</a:t>
            </a:r>
            <a:r>
              <a:rPr lang="en-US" dirty="0">
                <a:solidFill>
                  <a:schemeClr val="tx1"/>
                </a:solidFill>
              </a:rPr>
              <a:t> web servers (also a Layer 7 interface).</a:t>
            </a:r>
            <a:endParaRPr lang="en-US" dirty="0"/>
          </a:p>
        </p:txBody>
      </p:sp>
    </p:spTree>
    <p:extLst>
      <p:ext uri="{BB962C8B-B14F-4D97-AF65-F5344CB8AC3E}">
        <p14:creationId xmlns:p14="http://schemas.microsoft.com/office/powerpoint/2010/main" val="39974119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5D8B2-FBDF-4670-AE90-BB7E6ADAD33C}"/>
              </a:ext>
            </a:extLst>
          </p:cNvPr>
          <p:cNvSpPr>
            <a:spLocks noGrp="1"/>
          </p:cNvSpPr>
          <p:nvPr>
            <p:ph type="title"/>
          </p:nvPr>
        </p:nvSpPr>
        <p:spPr>
          <a:xfrm>
            <a:off x="642257" y="634946"/>
            <a:ext cx="3690257" cy="1450757"/>
          </a:xfrm>
        </p:spPr>
        <p:txBody>
          <a:bodyPr>
            <a:normAutofit/>
          </a:bodyPr>
          <a:lstStyle/>
          <a:p>
            <a:r>
              <a:rPr lang="en-US"/>
              <a:t>Networking Defined</a:t>
            </a:r>
          </a:p>
        </p:txBody>
      </p:sp>
      <p:sp>
        <p:nvSpPr>
          <p:cNvPr id="3" name="Content Placeholder 2">
            <a:extLst>
              <a:ext uri="{FF2B5EF4-FFF2-40B4-BE49-F238E27FC236}">
                <a16:creationId xmlns:a16="http://schemas.microsoft.com/office/drawing/2014/main" id="{21889A95-C581-44C5-8D08-CCBBF56872A7}"/>
              </a:ext>
            </a:extLst>
          </p:cNvPr>
          <p:cNvSpPr>
            <a:spLocks noGrp="1"/>
          </p:cNvSpPr>
          <p:nvPr>
            <p:ph idx="1"/>
          </p:nvPr>
        </p:nvSpPr>
        <p:spPr>
          <a:xfrm>
            <a:off x="642257" y="2407436"/>
            <a:ext cx="3690257" cy="3461658"/>
          </a:xfrm>
        </p:spPr>
        <p:txBody>
          <a:bodyPr>
            <a:normAutofit/>
          </a:bodyPr>
          <a:lstStyle/>
          <a:p>
            <a:pPr>
              <a:lnSpc>
                <a:spcPct val="100000"/>
              </a:lnSpc>
            </a:pPr>
            <a:r>
              <a:rPr lang="en-US" sz="1400" dirty="0"/>
              <a:t>A </a:t>
            </a:r>
            <a:r>
              <a:rPr lang="en-US" sz="1400" b="1" dirty="0"/>
              <a:t>computer network</a:t>
            </a:r>
            <a:r>
              <a:rPr lang="en-US" sz="1400" dirty="0"/>
              <a:t> consists of two or more computing devices that are connected in order to share the components of your network (its resources) and the information you store there, as shown. The most basic computer network (which consists of just two connected computers) can expand and become more usable when additional computers join and add their resources to those being shared. </a:t>
            </a:r>
          </a:p>
        </p:txBody>
      </p:sp>
      <p:pic>
        <p:nvPicPr>
          <p:cNvPr id="4" name="Picture 3">
            <a:extLst>
              <a:ext uri="{FF2B5EF4-FFF2-40B4-BE49-F238E27FC236}">
                <a16:creationId xmlns:a16="http://schemas.microsoft.com/office/drawing/2014/main" id="{146911DB-C50C-4116-9B04-BF34F3389834}"/>
              </a:ext>
            </a:extLst>
          </p:cNvPr>
          <p:cNvPicPr>
            <a:picLocks noChangeAspect="1"/>
          </p:cNvPicPr>
          <p:nvPr/>
        </p:nvPicPr>
        <p:blipFill rotWithShape="1">
          <a:blip r:embed="rId3"/>
          <a:srcRect l="12653" r="12585" b="11694"/>
          <a:stretch/>
        </p:blipFill>
        <p:spPr>
          <a:xfrm>
            <a:off x="4824609" y="929149"/>
            <a:ext cx="6909801" cy="4692931"/>
          </a:xfrm>
          <a:prstGeom prst="rect">
            <a:avLst/>
          </a:prstGeom>
        </p:spPr>
      </p:pic>
    </p:spTree>
    <p:extLst>
      <p:ext uri="{BB962C8B-B14F-4D97-AF65-F5344CB8AC3E}">
        <p14:creationId xmlns:p14="http://schemas.microsoft.com/office/powerpoint/2010/main" val="32502082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5D8B2-FBDF-4670-AE90-BB7E6ADAD33C}"/>
              </a:ext>
            </a:extLst>
          </p:cNvPr>
          <p:cNvSpPr>
            <a:spLocks noGrp="1"/>
          </p:cNvSpPr>
          <p:nvPr>
            <p:ph type="title"/>
          </p:nvPr>
        </p:nvSpPr>
        <p:spPr>
          <a:xfrm>
            <a:off x="642257" y="634946"/>
            <a:ext cx="3690257" cy="1450757"/>
          </a:xfrm>
        </p:spPr>
        <p:txBody>
          <a:bodyPr>
            <a:normAutofit/>
          </a:bodyPr>
          <a:lstStyle/>
          <a:p>
            <a:r>
              <a:rPr lang="en-US" dirty="0"/>
              <a:t>Information Sharing</a:t>
            </a:r>
          </a:p>
        </p:txBody>
      </p:sp>
      <p:sp>
        <p:nvSpPr>
          <p:cNvPr id="3" name="Content Placeholder 2">
            <a:extLst>
              <a:ext uri="{FF2B5EF4-FFF2-40B4-BE49-F238E27FC236}">
                <a16:creationId xmlns:a16="http://schemas.microsoft.com/office/drawing/2014/main" id="{21889A95-C581-44C5-8D08-CCBBF56872A7}"/>
              </a:ext>
            </a:extLst>
          </p:cNvPr>
          <p:cNvSpPr>
            <a:spLocks noGrp="1"/>
          </p:cNvSpPr>
          <p:nvPr>
            <p:ph idx="1"/>
          </p:nvPr>
        </p:nvSpPr>
        <p:spPr>
          <a:xfrm>
            <a:off x="642257" y="2407436"/>
            <a:ext cx="3690257" cy="3461658"/>
          </a:xfrm>
        </p:spPr>
        <p:txBody>
          <a:bodyPr>
            <a:normAutofit fontScale="32500" lnSpcReduction="20000"/>
          </a:bodyPr>
          <a:lstStyle/>
          <a:p>
            <a:r>
              <a:rPr lang="en-US" dirty="0"/>
              <a:t>A </a:t>
            </a:r>
            <a:r>
              <a:rPr lang="en-US" b="1" dirty="0"/>
              <a:t>network </a:t>
            </a:r>
            <a:r>
              <a:rPr lang="en-US" dirty="0"/>
              <a:t>is a collection of computers and devices connected together via communications devices and transmission media. Many businesses network their computers together to facilitate communications, share hardware, share data and information, share software, and transfer funds. </a:t>
            </a:r>
          </a:p>
          <a:p>
            <a:r>
              <a:rPr lang="en-US" dirty="0"/>
              <a:t>A network can be internal to an organization or span the world by connecting to the Internet. Instead of using the Internet or an internal network, some companies hire a value-added network provider for network functions. A </a:t>
            </a:r>
            <a:r>
              <a:rPr lang="en-US" b="1" dirty="0"/>
              <a:t>value-added network </a:t>
            </a:r>
            <a:r>
              <a:rPr lang="en-US" dirty="0"/>
              <a:t>(</a:t>
            </a:r>
            <a:r>
              <a:rPr lang="en-US" b="1" dirty="0"/>
              <a:t>VAN</a:t>
            </a:r>
            <a:r>
              <a:rPr lang="en-US" dirty="0"/>
              <a:t>) is a third-party business that provides networking services for a fee. </a:t>
            </a:r>
          </a:p>
          <a:p>
            <a:r>
              <a:rPr lang="en-US" dirty="0"/>
              <a:t>Networks facilitate communications among users and allow users to share resources with other users. Some examples of resources are data, information, hardware, and software</a:t>
            </a:r>
          </a:p>
          <a:p>
            <a:r>
              <a:rPr lang="en-US" dirty="0"/>
              <a:t>Networks are used for a number of reasons, one way or another it’s usually about </a:t>
            </a:r>
            <a:r>
              <a:rPr lang="en-US" i="1" dirty="0"/>
              <a:t>sharing</a:t>
            </a:r>
            <a:r>
              <a:rPr lang="en-US" dirty="0"/>
              <a:t>:</a:t>
            </a:r>
          </a:p>
          <a:p>
            <a:r>
              <a:rPr lang="en-US" b="1" dirty="0"/>
              <a:t>Information</a:t>
            </a:r>
            <a:r>
              <a:rPr lang="en-US" dirty="0"/>
              <a:t>: we use networks for applications like e-mail or to reach certain websites.</a:t>
            </a:r>
          </a:p>
          <a:p>
            <a:r>
              <a:rPr lang="en-US" b="1" dirty="0"/>
              <a:t>File sharing</a:t>
            </a:r>
            <a:r>
              <a:rPr lang="en-US" dirty="0"/>
              <a:t>: we need a network so that users can reach a shared network drive with documents, pictures and/or other files.</a:t>
            </a:r>
          </a:p>
          <a:p>
            <a:r>
              <a:rPr lang="en-US" b="1" dirty="0"/>
              <a:t>Resource sharing</a:t>
            </a:r>
            <a:r>
              <a:rPr lang="en-US" dirty="0"/>
              <a:t>: we can connect a printer to the network that is used by multiple users. No need to connect a printer directly to each computer.</a:t>
            </a:r>
          </a:p>
          <a:p>
            <a:r>
              <a:rPr lang="en-US" b="1" dirty="0"/>
              <a:t>Application sharing</a:t>
            </a:r>
            <a:r>
              <a:rPr lang="en-US" dirty="0"/>
              <a:t>: we might have users that require access to the same application. For example, a finance department with five users that need access to the same bookkeeping software.</a:t>
            </a:r>
          </a:p>
          <a:p>
            <a:pPr>
              <a:lnSpc>
                <a:spcPct val="100000"/>
              </a:lnSpc>
            </a:pPr>
            <a:endParaRPr lang="en-US" sz="1400" dirty="0"/>
          </a:p>
        </p:txBody>
      </p:sp>
      <p:pic>
        <p:nvPicPr>
          <p:cNvPr id="6" name="Picture 5">
            <a:extLst>
              <a:ext uri="{FF2B5EF4-FFF2-40B4-BE49-F238E27FC236}">
                <a16:creationId xmlns:a16="http://schemas.microsoft.com/office/drawing/2014/main" id="{44B56DF7-BA97-4D1F-9CEB-D3FE9AF1D089}"/>
              </a:ext>
            </a:extLst>
          </p:cNvPr>
          <p:cNvPicPr>
            <a:picLocks noChangeAspect="1"/>
          </p:cNvPicPr>
          <p:nvPr/>
        </p:nvPicPr>
        <p:blipFill rotWithShape="1">
          <a:blip r:embed="rId3"/>
          <a:srcRect r="4761" b="1"/>
          <a:stretch/>
        </p:blipFill>
        <p:spPr>
          <a:xfrm>
            <a:off x="6089094" y="1748287"/>
            <a:ext cx="5468908" cy="4206199"/>
          </a:xfrm>
          <a:prstGeom prst="rect">
            <a:avLst/>
          </a:prstGeom>
        </p:spPr>
      </p:pic>
    </p:spTree>
    <p:extLst>
      <p:ext uri="{BB962C8B-B14F-4D97-AF65-F5344CB8AC3E}">
        <p14:creationId xmlns:p14="http://schemas.microsoft.com/office/powerpoint/2010/main" val="18945037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17910B-649F-4792-A22C-20FEC7430316}"/>
              </a:ext>
            </a:extLst>
          </p:cNvPr>
          <p:cNvSpPr>
            <a:spLocks noGrp="1"/>
          </p:cNvSpPr>
          <p:nvPr>
            <p:ph type="title"/>
          </p:nvPr>
        </p:nvSpPr>
        <p:spPr/>
        <p:txBody>
          <a:bodyPr>
            <a:normAutofit fontScale="90000"/>
          </a:bodyPr>
          <a:lstStyle/>
          <a:p>
            <a:br>
              <a:rPr lang="en-US" b="1" dirty="0"/>
            </a:br>
            <a:br>
              <a:rPr lang="en-US" dirty="0"/>
            </a:br>
            <a:r>
              <a:rPr lang="en-US" sz="5100" dirty="0"/>
              <a:t>Network Communications Standards</a:t>
            </a:r>
          </a:p>
        </p:txBody>
      </p:sp>
      <p:sp>
        <p:nvSpPr>
          <p:cNvPr id="3" name="Content Placeholder 2">
            <a:extLst>
              <a:ext uri="{FF2B5EF4-FFF2-40B4-BE49-F238E27FC236}">
                <a16:creationId xmlns:a16="http://schemas.microsoft.com/office/drawing/2014/main" id="{132B8F28-AE54-4054-948B-10BC598D7A1B}"/>
              </a:ext>
            </a:extLst>
          </p:cNvPr>
          <p:cNvSpPr>
            <a:spLocks noGrp="1"/>
          </p:cNvSpPr>
          <p:nvPr>
            <p:ph idx="1"/>
          </p:nvPr>
        </p:nvSpPr>
        <p:spPr/>
        <p:txBody>
          <a:bodyPr/>
          <a:lstStyle/>
          <a:p>
            <a:r>
              <a:rPr lang="en-US" dirty="0"/>
              <a:t>Today’s networks connect terminals, devices, and computers from many different manufacturers across many types of networks, such as wide area, local area, and wireless. For the different devices on various types of networks to be able to communicate, the network must use similar techniques of moving data through the network from one application to another. </a:t>
            </a:r>
          </a:p>
          <a:p>
            <a:endParaRPr lang="en-US" dirty="0"/>
          </a:p>
          <a:p>
            <a:pPr marL="0" indent="0">
              <a:buNone/>
            </a:pPr>
            <a:r>
              <a:rPr lang="en-US" dirty="0"/>
              <a:t>Many users opt for wireless transmission media because it is more convenient than installing cables. In addition, businesses use wireless transmission media in locations where it is impossible to install cables. Types of wireless transmission media used in communications include infrared, broadcast radio, cellular radio, microwaves, and communications satellites.</a:t>
            </a:r>
          </a:p>
        </p:txBody>
      </p:sp>
    </p:spTree>
    <p:extLst>
      <p:ext uri="{BB962C8B-B14F-4D97-AF65-F5344CB8AC3E}">
        <p14:creationId xmlns:p14="http://schemas.microsoft.com/office/powerpoint/2010/main" val="35657373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FA6CD-068D-4310-A84B-C86C15DA0E87}"/>
              </a:ext>
            </a:extLst>
          </p:cNvPr>
          <p:cNvSpPr>
            <a:spLocks noGrp="1"/>
          </p:cNvSpPr>
          <p:nvPr>
            <p:ph type="title"/>
          </p:nvPr>
        </p:nvSpPr>
        <p:spPr/>
        <p:txBody>
          <a:bodyPr/>
          <a:lstStyle/>
          <a:p>
            <a:r>
              <a:rPr lang="en-US" dirty="0"/>
              <a:t>Wi-Fi (Wireless Fidelity)</a:t>
            </a:r>
          </a:p>
        </p:txBody>
      </p:sp>
      <p:sp>
        <p:nvSpPr>
          <p:cNvPr id="3" name="Content Placeholder 2">
            <a:extLst>
              <a:ext uri="{FF2B5EF4-FFF2-40B4-BE49-F238E27FC236}">
                <a16:creationId xmlns:a16="http://schemas.microsoft.com/office/drawing/2014/main" id="{54E61D8F-00DB-4E85-8D47-0740622C3723}"/>
              </a:ext>
            </a:extLst>
          </p:cNvPr>
          <p:cNvSpPr>
            <a:spLocks noGrp="1"/>
          </p:cNvSpPr>
          <p:nvPr>
            <p:ph idx="1"/>
          </p:nvPr>
        </p:nvSpPr>
        <p:spPr/>
        <p:txBody>
          <a:bodyPr/>
          <a:lstStyle/>
          <a:p>
            <a:r>
              <a:rPr lang="en-US" b="1" dirty="0"/>
              <a:t>Wi-Fi </a:t>
            </a:r>
            <a:r>
              <a:rPr lang="en-US" dirty="0"/>
              <a:t>is a series of network standards that specifies how two wireless devices communicate over the air with each other. Using Wi-Fi, computers or devices that have the appropriate wireless capability communicate via radio waves with other computers or devices. The Wi-Fi standard uses techniques similar to the Ethernet standard to specify how physically to configure a wireless network. Most of today’s computers and many personal mobile devices, such as smart phones and handheld game consoles, are Wi-Fi enabled. </a:t>
            </a:r>
          </a:p>
          <a:p>
            <a:r>
              <a:rPr lang="en-US" dirty="0"/>
              <a:t>One popular use of the Wi-Fi standard is in hot spots that offer mobile users the ability to connect to the Internet with their Wi-Fi enabled wireless computers and devices. Many homes and small businesses also use Wi-Fi to network computers and devices together wirelessly. </a:t>
            </a:r>
          </a:p>
          <a:p>
            <a:endParaRPr lang="en-US" dirty="0"/>
          </a:p>
        </p:txBody>
      </p:sp>
    </p:spTree>
    <p:extLst>
      <p:ext uri="{BB962C8B-B14F-4D97-AF65-F5344CB8AC3E}">
        <p14:creationId xmlns:p14="http://schemas.microsoft.com/office/powerpoint/2010/main" val="14422263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FA6CD-068D-4310-A84B-C86C15DA0E87}"/>
              </a:ext>
            </a:extLst>
          </p:cNvPr>
          <p:cNvSpPr>
            <a:spLocks noGrp="1"/>
          </p:cNvSpPr>
          <p:nvPr>
            <p:ph type="title"/>
          </p:nvPr>
        </p:nvSpPr>
        <p:spPr/>
        <p:txBody>
          <a:bodyPr/>
          <a:lstStyle/>
          <a:p>
            <a:r>
              <a:rPr lang="en-US" dirty="0"/>
              <a:t>Broadcast Radio Signals</a:t>
            </a:r>
          </a:p>
        </p:txBody>
      </p:sp>
      <p:sp>
        <p:nvSpPr>
          <p:cNvPr id="3" name="Content Placeholder 2">
            <a:extLst>
              <a:ext uri="{FF2B5EF4-FFF2-40B4-BE49-F238E27FC236}">
                <a16:creationId xmlns:a16="http://schemas.microsoft.com/office/drawing/2014/main" id="{54E61D8F-00DB-4E85-8D47-0740622C3723}"/>
              </a:ext>
            </a:extLst>
          </p:cNvPr>
          <p:cNvSpPr>
            <a:spLocks noGrp="1"/>
          </p:cNvSpPr>
          <p:nvPr>
            <p:ph idx="1"/>
          </p:nvPr>
        </p:nvSpPr>
        <p:spPr/>
        <p:txBody>
          <a:bodyPr/>
          <a:lstStyle/>
          <a:p>
            <a:r>
              <a:rPr lang="en-US" b="1" dirty="0"/>
              <a:t>Broadcast radio </a:t>
            </a:r>
            <a:r>
              <a:rPr lang="en-US" dirty="0"/>
              <a:t>is a wireless transmission medium that distributes radio signals through the air over long distances such as between cities, regions, and countries and short distances such as within an office or home. Bluetooth, UWB, Wi-Fi, and WiMAX communications technologies discussed earlier in this chapter use broadcast radio signals. </a:t>
            </a:r>
          </a:p>
        </p:txBody>
      </p:sp>
    </p:spTree>
    <p:extLst>
      <p:ext uri="{BB962C8B-B14F-4D97-AF65-F5344CB8AC3E}">
        <p14:creationId xmlns:p14="http://schemas.microsoft.com/office/powerpoint/2010/main" val="5256082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B7BFB1-EAB9-4745-9B0A-333CE114B481}"/>
              </a:ext>
            </a:extLst>
          </p:cNvPr>
          <p:cNvSpPr>
            <a:spLocks noGrp="1"/>
          </p:cNvSpPr>
          <p:nvPr>
            <p:ph type="title"/>
          </p:nvPr>
        </p:nvSpPr>
        <p:spPr>
          <a:xfrm>
            <a:off x="1097280" y="269350"/>
            <a:ext cx="10058400" cy="1450757"/>
          </a:xfrm>
        </p:spPr>
        <p:txBody>
          <a:bodyPr/>
          <a:lstStyle/>
          <a:p>
            <a:r>
              <a:rPr lang="en-US" dirty="0"/>
              <a:t>OSI Model</a:t>
            </a:r>
          </a:p>
        </p:txBody>
      </p:sp>
      <p:sp>
        <p:nvSpPr>
          <p:cNvPr id="3" name="Content Placeholder 2">
            <a:extLst>
              <a:ext uri="{FF2B5EF4-FFF2-40B4-BE49-F238E27FC236}">
                <a16:creationId xmlns:a16="http://schemas.microsoft.com/office/drawing/2014/main" id="{C9ED1F99-57EF-4B8E-9DB8-F634DAD2EC54}"/>
              </a:ext>
            </a:extLst>
          </p:cNvPr>
          <p:cNvSpPr>
            <a:spLocks noGrp="1"/>
          </p:cNvSpPr>
          <p:nvPr>
            <p:ph idx="1"/>
          </p:nvPr>
        </p:nvSpPr>
        <p:spPr>
          <a:xfrm>
            <a:off x="1183437" y="2096699"/>
            <a:ext cx="7082134" cy="4091237"/>
          </a:xfrm>
        </p:spPr>
        <p:txBody>
          <a:bodyPr>
            <a:normAutofit/>
          </a:bodyPr>
          <a:lstStyle/>
          <a:p>
            <a:pPr marL="230188" indent="-230188">
              <a:lnSpc>
                <a:spcPct val="100000"/>
              </a:lnSpc>
              <a:buClrTx/>
              <a:buFont typeface="Wingdings" panose="05000000000000000000" pitchFamily="2" charset="2"/>
              <a:buChar char="§"/>
            </a:pPr>
            <a:r>
              <a:rPr lang="en-US" sz="2600" dirty="0">
                <a:solidFill>
                  <a:schemeClr val="tx1"/>
                </a:solidFill>
              </a:rPr>
              <a:t>OSI model is made up of seven layers that comprise everything that is needed for reliable communication between computers</a:t>
            </a:r>
          </a:p>
          <a:p>
            <a:pPr marL="230188" indent="-230188">
              <a:lnSpc>
                <a:spcPct val="100000"/>
              </a:lnSpc>
              <a:buClrTx/>
              <a:buFont typeface="Wingdings" panose="05000000000000000000" pitchFamily="2" charset="2"/>
              <a:buChar char="§"/>
            </a:pPr>
            <a:r>
              <a:rPr lang="en-US" sz="2600" dirty="0">
                <a:solidFill>
                  <a:schemeClr val="tx1"/>
                </a:solidFill>
              </a:rPr>
              <a:t>Basic Rules</a:t>
            </a:r>
          </a:p>
          <a:p>
            <a:pPr marL="511175" lvl="1" indent="-311150">
              <a:buFont typeface="Wingdings" panose="05000000000000000000" pitchFamily="2" charset="2"/>
              <a:buChar char="§"/>
            </a:pPr>
            <a:r>
              <a:rPr lang="en-US" sz="1900" dirty="0">
                <a:solidFill>
                  <a:schemeClr val="tx1"/>
                </a:solidFill>
              </a:rPr>
              <a:t>Similar functions are grouped together in the same layer</a:t>
            </a:r>
          </a:p>
          <a:p>
            <a:pPr marL="511175" lvl="1" indent="-311150">
              <a:buFont typeface="Wingdings" panose="05000000000000000000" pitchFamily="2" charset="2"/>
              <a:buChar char="§"/>
            </a:pPr>
            <a:r>
              <a:rPr lang="en-US" sz="1900" dirty="0">
                <a:solidFill>
                  <a:schemeClr val="tx1"/>
                </a:solidFill>
              </a:rPr>
              <a:t>Every layer is serviced by the layer beneath it and serves the layer above it. -- </a:t>
            </a:r>
            <a:r>
              <a:rPr lang="en-US" sz="1500" dirty="0">
                <a:solidFill>
                  <a:schemeClr val="tx1"/>
                </a:solidFill>
              </a:rPr>
              <a:t>Important since every layer does its own communication, new developments in any one layer don't break any of the other ones. </a:t>
            </a:r>
          </a:p>
          <a:p>
            <a:pPr marL="511175" lvl="1" indent="-311150">
              <a:buFont typeface="Wingdings" panose="05000000000000000000" pitchFamily="2" charset="2"/>
              <a:buChar char="§"/>
            </a:pPr>
            <a:r>
              <a:rPr lang="en-US" sz="1900" dirty="0">
                <a:solidFill>
                  <a:schemeClr val="tx1"/>
                </a:solidFill>
              </a:rPr>
              <a:t>Every layer involved in communication from one computer communicates directly with the same layer on the other computer </a:t>
            </a:r>
            <a:endParaRPr lang="en-US" sz="1100" dirty="0">
              <a:solidFill>
                <a:schemeClr val="tx1"/>
              </a:solidFill>
            </a:endParaRPr>
          </a:p>
          <a:p>
            <a:endParaRPr lang="en-US" dirty="0">
              <a:solidFill>
                <a:schemeClr val="tx1"/>
              </a:solidFill>
            </a:endParaRPr>
          </a:p>
        </p:txBody>
      </p:sp>
      <p:sp>
        <p:nvSpPr>
          <p:cNvPr id="4" name="Rectangle: Rounded Corners 3">
            <a:extLst>
              <a:ext uri="{FF2B5EF4-FFF2-40B4-BE49-F238E27FC236}">
                <a16:creationId xmlns:a16="http://schemas.microsoft.com/office/drawing/2014/main" id="{ED67F178-CA3C-47C1-8430-F5C0EB98C746}"/>
              </a:ext>
            </a:extLst>
          </p:cNvPr>
          <p:cNvSpPr/>
          <p:nvPr/>
        </p:nvSpPr>
        <p:spPr>
          <a:xfrm>
            <a:off x="8476891" y="753374"/>
            <a:ext cx="3534184" cy="5608952"/>
          </a:xfrm>
          <a:prstGeom prst="roundRect">
            <a:avLst/>
          </a:prstGeom>
          <a:solidFill>
            <a:schemeClr val="tx1"/>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solidFill>
                <a:schemeClr val="bg1"/>
              </a:solidFill>
            </a:endParaRPr>
          </a:p>
        </p:txBody>
      </p:sp>
      <p:sp>
        <p:nvSpPr>
          <p:cNvPr id="6" name="Rectangle: Rounded Corners 5">
            <a:extLst>
              <a:ext uri="{FF2B5EF4-FFF2-40B4-BE49-F238E27FC236}">
                <a16:creationId xmlns:a16="http://schemas.microsoft.com/office/drawing/2014/main" id="{BC767EBF-3EFA-4714-95E7-8E8EE8581214}"/>
              </a:ext>
            </a:extLst>
          </p:cNvPr>
          <p:cNvSpPr/>
          <p:nvPr/>
        </p:nvSpPr>
        <p:spPr>
          <a:xfrm>
            <a:off x="8862403" y="1014209"/>
            <a:ext cx="2776929" cy="556995"/>
          </a:xfrm>
          <a:prstGeom prst="roundRect">
            <a:avLst/>
          </a:prstGeom>
          <a:ln>
            <a:solidFill>
              <a:schemeClr val="accent4"/>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dirty="0"/>
              <a:t>Application</a:t>
            </a:r>
          </a:p>
        </p:txBody>
      </p:sp>
      <p:sp>
        <p:nvSpPr>
          <p:cNvPr id="7" name="Rectangle: Rounded Corners 6">
            <a:extLst>
              <a:ext uri="{FF2B5EF4-FFF2-40B4-BE49-F238E27FC236}">
                <a16:creationId xmlns:a16="http://schemas.microsoft.com/office/drawing/2014/main" id="{440789F8-ADA6-4710-ACA9-909F92B27A60}"/>
              </a:ext>
            </a:extLst>
          </p:cNvPr>
          <p:cNvSpPr/>
          <p:nvPr/>
        </p:nvSpPr>
        <p:spPr>
          <a:xfrm>
            <a:off x="8862403" y="1772566"/>
            <a:ext cx="2776929" cy="556995"/>
          </a:xfrm>
          <a:prstGeom prst="roundRect">
            <a:avLst/>
          </a:prstGeom>
          <a:ln>
            <a:solidFill>
              <a:schemeClr val="accent4"/>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dirty="0"/>
              <a:t>Presentation</a:t>
            </a:r>
          </a:p>
        </p:txBody>
      </p:sp>
      <p:sp>
        <p:nvSpPr>
          <p:cNvPr id="8" name="Rectangle: Rounded Corners 7">
            <a:extLst>
              <a:ext uri="{FF2B5EF4-FFF2-40B4-BE49-F238E27FC236}">
                <a16:creationId xmlns:a16="http://schemas.microsoft.com/office/drawing/2014/main" id="{AF9A0A76-0054-478E-AC7E-4BC329A9931C}"/>
              </a:ext>
            </a:extLst>
          </p:cNvPr>
          <p:cNvSpPr/>
          <p:nvPr/>
        </p:nvSpPr>
        <p:spPr>
          <a:xfrm>
            <a:off x="8855519" y="2538772"/>
            <a:ext cx="2776929" cy="556995"/>
          </a:xfrm>
          <a:prstGeom prst="roundRect">
            <a:avLst/>
          </a:prstGeom>
          <a:ln>
            <a:solidFill>
              <a:schemeClr val="accent4"/>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dirty="0"/>
              <a:t>Session</a:t>
            </a:r>
          </a:p>
        </p:txBody>
      </p:sp>
      <p:sp>
        <p:nvSpPr>
          <p:cNvPr id="9" name="Rectangle: Rounded Corners 8">
            <a:extLst>
              <a:ext uri="{FF2B5EF4-FFF2-40B4-BE49-F238E27FC236}">
                <a16:creationId xmlns:a16="http://schemas.microsoft.com/office/drawing/2014/main" id="{40C7F1BF-3F45-46AC-9252-970A2F373AA2}"/>
              </a:ext>
            </a:extLst>
          </p:cNvPr>
          <p:cNvSpPr/>
          <p:nvPr/>
        </p:nvSpPr>
        <p:spPr>
          <a:xfrm>
            <a:off x="8862403" y="3323696"/>
            <a:ext cx="2776929" cy="556995"/>
          </a:xfrm>
          <a:prstGeom prst="roundRect">
            <a:avLst/>
          </a:prstGeom>
          <a:ln>
            <a:solidFill>
              <a:schemeClr val="accent4"/>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dirty="0"/>
              <a:t>Transport</a:t>
            </a:r>
          </a:p>
        </p:txBody>
      </p:sp>
      <p:sp>
        <p:nvSpPr>
          <p:cNvPr id="10" name="Rectangle: Rounded Corners 9">
            <a:extLst>
              <a:ext uri="{FF2B5EF4-FFF2-40B4-BE49-F238E27FC236}">
                <a16:creationId xmlns:a16="http://schemas.microsoft.com/office/drawing/2014/main" id="{0C029C26-E0B8-4240-A7B1-2C32DD4ECEAB}"/>
              </a:ext>
            </a:extLst>
          </p:cNvPr>
          <p:cNvSpPr/>
          <p:nvPr/>
        </p:nvSpPr>
        <p:spPr>
          <a:xfrm>
            <a:off x="8899534" y="4104840"/>
            <a:ext cx="2776929" cy="556995"/>
          </a:xfrm>
          <a:prstGeom prst="roundRect">
            <a:avLst/>
          </a:prstGeom>
          <a:ln>
            <a:solidFill>
              <a:schemeClr val="accent4"/>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dirty="0"/>
              <a:t>Network</a:t>
            </a:r>
          </a:p>
        </p:txBody>
      </p:sp>
      <p:sp>
        <p:nvSpPr>
          <p:cNvPr id="11" name="Rectangle: Rounded Corners 10">
            <a:extLst>
              <a:ext uri="{FF2B5EF4-FFF2-40B4-BE49-F238E27FC236}">
                <a16:creationId xmlns:a16="http://schemas.microsoft.com/office/drawing/2014/main" id="{D018B8D6-80EF-4EF6-9AA1-7C7B1515DB6F}"/>
              </a:ext>
            </a:extLst>
          </p:cNvPr>
          <p:cNvSpPr/>
          <p:nvPr/>
        </p:nvSpPr>
        <p:spPr>
          <a:xfrm>
            <a:off x="8899535" y="4863298"/>
            <a:ext cx="2776929" cy="556995"/>
          </a:xfrm>
          <a:prstGeom prst="roundRect">
            <a:avLst/>
          </a:prstGeom>
          <a:ln>
            <a:solidFill>
              <a:schemeClr val="accent4"/>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dirty="0"/>
              <a:t>Data Link</a:t>
            </a:r>
          </a:p>
        </p:txBody>
      </p:sp>
      <p:sp>
        <p:nvSpPr>
          <p:cNvPr id="12" name="Rectangle: Rounded Corners 11">
            <a:extLst>
              <a:ext uri="{FF2B5EF4-FFF2-40B4-BE49-F238E27FC236}">
                <a16:creationId xmlns:a16="http://schemas.microsoft.com/office/drawing/2014/main" id="{CF8F53CE-3303-448E-A2C6-FFE2B6D0BD63}"/>
              </a:ext>
            </a:extLst>
          </p:cNvPr>
          <p:cNvSpPr/>
          <p:nvPr/>
        </p:nvSpPr>
        <p:spPr>
          <a:xfrm>
            <a:off x="8936669" y="5630941"/>
            <a:ext cx="2776929" cy="556995"/>
          </a:xfrm>
          <a:prstGeom prst="roundRect">
            <a:avLst/>
          </a:prstGeom>
          <a:ln>
            <a:solidFill>
              <a:schemeClr val="accent4"/>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dirty="0"/>
              <a:t>Physical Link</a:t>
            </a:r>
          </a:p>
        </p:txBody>
      </p:sp>
      <p:sp>
        <p:nvSpPr>
          <p:cNvPr id="13" name="Rectangle: Rounded Corners 12">
            <a:extLst>
              <a:ext uri="{FF2B5EF4-FFF2-40B4-BE49-F238E27FC236}">
                <a16:creationId xmlns:a16="http://schemas.microsoft.com/office/drawing/2014/main" id="{3F1C814D-03D7-4492-86BE-4FE8B2167DE6}"/>
              </a:ext>
            </a:extLst>
          </p:cNvPr>
          <p:cNvSpPr/>
          <p:nvPr/>
        </p:nvSpPr>
        <p:spPr>
          <a:xfrm>
            <a:off x="8862404" y="1014209"/>
            <a:ext cx="2776929" cy="556995"/>
          </a:xfrm>
          <a:prstGeom prst="roundRect">
            <a:avLst/>
          </a:prstGeom>
          <a:ln>
            <a:solidFill>
              <a:schemeClr val="accent4"/>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dirty="0"/>
              <a:t>Application</a:t>
            </a:r>
          </a:p>
        </p:txBody>
      </p:sp>
      <p:sp>
        <p:nvSpPr>
          <p:cNvPr id="14" name="Rectangle: Rounded Corners 13">
            <a:extLst>
              <a:ext uri="{FF2B5EF4-FFF2-40B4-BE49-F238E27FC236}">
                <a16:creationId xmlns:a16="http://schemas.microsoft.com/office/drawing/2014/main" id="{0CD4791C-4E6A-4E90-8412-1CB55A84F469}"/>
              </a:ext>
            </a:extLst>
          </p:cNvPr>
          <p:cNvSpPr/>
          <p:nvPr/>
        </p:nvSpPr>
        <p:spPr>
          <a:xfrm>
            <a:off x="8862404" y="1772566"/>
            <a:ext cx="2776929" cy="556995"/>
          </a:xfrm>
          <a:prstGeom prst="roundRect">
            <a:avLst/>
          </a:prstGeom>
          <a:ln>
            <a:solidFill>
              <a:schemeClr val="accent4"/>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dirty="0"/>
              <a:t>Presentation</a:t>
            </a:r>
          </a:p>
        </p:txBody>
      </p:sp>
      <p:sp>
        <p:nvSpPr>
          <p:cNvPr id="15" name="Rectangle: Rounded Corners 14">
            <a:extLst>
              <a:ext uri="{FF2B5EF4-FFF2-40B4-BE49-F238E27FC236}">
                <a16:creationId xmlns:a16="http://schemas.microsoft.com/office/drawing/2014/main" id="{1A382CC6-4678-4421-B1AC-85D88B0C74F2}"/>
              </a:ext>
            </a:extLst>
          </p:cNvPr>
          <p:cNvSpPr/>
          <p:nvPr/>
        </p:nvSpPr>
        <p:spPr>
          <a:xfrm>
            <a:off x="8855520" y="2538772"/>
            <a:ext cx="2776929" cy="556995"/>
          </a:xfrm>
          <a:prstGeom prst="roundRect">
            <a:avLst/>
          </a:prstGeom>
          <a:ln>
            <a:solidFill>
              <a:schemeClr val="accent4"/>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dirty="0"/>
              <a:t>Session</a:t>
            </a:r>
          </a:p>
        </p:txBody>
      </p:sp>
      <p:sp>
        <p:nvSpPr>
          <p:cNvPr id="16" name="Rectangle: Rounded Corners 15">
            <a:extLst>
              <a:ext uri="{FF2B5EF4-FFF2-40B4-BE49-F238E27FC236}">
                <a16:creationId xmlns:a16="http://schemas.microsoft.com/office/drawing/2014/main" id="{A2D9DC2A-EFF1-4ABF-8A93-C22057FF9186}"/>
              </a:ext>
            </a:extLst>
          </p:cNvPr>
          <p:cNvSpPr/>
          <p:nvPr/>
        </p:nvSpPr>
        <p:spPr>
          <a:xfrm>
            <a:off x="8862404" y="3323696"/>
            <a:ext cx="2776929" cy="556995"/>
          </a:xfrm>
          <a:prstGeom prst="roundRect">
            <a:avLst/>
          </a:prstGeom>
          <a:ln>
            <a:solidFill>
              <a:schemeClr val="accent4"/>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dirty="0"/>
              <a:t>Transport</a:t>
            </a:r>
          </a:p>
        </p:txBody>
      </p:sp>
      <p:sp>
        <p:nvSpPr>
          <p:cNvPr id="17" name="Rectangle: Rounded Corners 16">
            <a:extLst>
              <a:ext uri="{FF2B5EF4-FFF2-40B4-BE49-F238E27FC236}">
                <a16:creationId xmlns:a16="http://schemas.microsoft.com/office/drawing/2014/main" id="{197C536C-ECAB-428C-A882-08C10BD62FE0}"/>
              </a:ext>
            </a:extLst>
          </p:cNvPr>
          <p:cNvSpPr/>
          <p:nvPr/>
        </p:nvSpPr>
        <p:spPr>
          <a:xfrm>
            <a:off x="8899535" y="4104840"/>
            <a:ext cx="2776929" cy="556995"/>
          </a:xfrm>
          <a:prstGeom prst="roundRect">
            <a:avLst/>
          </a:prstGeom>
          <a:ln>
            <a:solidFill>
              <a:schemeClr val="accent4"/>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dirty="0"/>
              <a:t>Network</a:t>
            </a:r>
          </a:p>
        </p:txBody>
      </p:sp>
    </p:spTree>
    <p:extLst>
      <p:ext uri="{BB962C8B-B14F-4D97-AF65-F5344CB8AC3E}">
        <p14:creationId xmlns:p14="http://schemas.microsoft.com/office/powerpoint/2010/main" val="9416737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9E3965E-AC41-4711-9D10-E25ABB132D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1" name="Straight Connector 10">
            <a:extLst>
              <a:ext uri="{FF2B5EF4-FFF2-40B4-BE49-F238E27FC236}">
                <a16:creationId xmlns:a16="http://schemas.microsoft.com/office/drawing/2014/main" id="{1F5DC8C3-BA5F-4EED-BB9A-A14272BD82A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useBgFill="1">
        <p:nvSpPr>
          <p:cNvPr id="13" name="Rectangle 12">
            <a:extLst>
              <a:ext uri="{FF2B5EF4-FFF2-40B4-BE49-F238E27FC236}">
                <a16:creationId xmlns:a16="http://schemas.microsoft.com/office/drawing/2014/main" id="{B4D0E555-16F6-44D0-BF56-AF5FF5BDE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8117041D-1A7B-4ECA-AB68-3CFDB6726B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6220" y="0"/>
            <a:ext cx="4641314"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7" name="Straight Connector 16">
            <a:extLst>
              <a:ext uri="{FF2B5EF4-FFF2-40B4-BE49-F238E27FC236}">
                <a16:creationId xmlns:a16="http://schemas.microsoft.com/office/drawing/2014/main" id="{ABCD2462-4C1E-401A-AC2D-F799A138B24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73852" y="3663649"/>
            <a:ext cx="338328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4" name="Content Placeholder 3">
            <a:extLst>
              <a:ext uri="{FF2B5EF4-FFF2-40B4-BE49-F238E27FC236}">
                <a16:creationId xmlns:a16="http://schemas.microsoft.com/office/drawing/2014/main" id="{E78C642F-FFB1-4760-BE25-30A3BA01586E}"/>
              </a:ext>
            </a:extLst>
          </p:cNvPr>
          <p:cNvPicPr>
            <a:picLocks noGrp="1" noChangeAspect="1"/>
          </p:cNvPicPr>
          <p:nvPr>
            <p:ph idx="1"/>
          </p:nvPr>
        </p:nvPicPr>
        <p:blipFill>
          <a:blip r:embed="rId3"/>
          <a:stretch>
            <a:fillRect/>
          </a:stretch>
        </p:blipFill>
        <p:spPr>
          <a:xfrm>
            <a:off x="313897" y="124524"/>
            <a:ext cx="3811110" cy="6514718"/>
          </a:xfrm>
          <a:prstGeom prst="rect">
            <a:avLst/>
          </a:prstGeom>
        </p:spPr>
      </p:pic>
      <p:sp>
        <p:nvSpPr>
          <p:cNvPr id="3" name="Rectangle 2">
            <a:extLst>
              <a:ext uri="{FF2B5EF4-FFF2-40B4-BE49-F238E27FC236}">
                <a16:creationId xmlns:a16="http://schemas.microsoft.com/office/drawing/2014/main" id="{58EDA186-1F56-4170-858B-22C808869546}"/>
              </a:ext>
            </a:extLst>
          </p:cNvPr>
          <p:cNvSpPr/>
          <p:nvPr/>
        </p:nvSpPr>
        <p:spPr>
          <a:xfrm>
            <a:off x="4850894" y="288345"/>
            <a:ext cx="7296238" cy="6555641"/>
          </a:xfrm>
          <a:prstGeom prst="rect">
            <a:avLst/>
          </a:prstGeom>
        </p:spPr>
        <p:txBody>
          <a:bodyPr wrap="square">
            <a:spAutoFit/>
          </a:bodyPr>
          <a:lstStyle/>
          <a:p>
            <a:r>
              <a:rPr lang="en-US" sz="2000" dirty="0"/>
              <a:t>A real-life story converted to networking: Postal Service</a:t>
            </a:r>
          </a:p>
          <a:p>
            <a:endParaRPr lang="en-US" sz="2000" dirty="0"/>
          </a:p>
          <a:p>
            <a:r>
              <a:rPr lang="en-US" sz="2000" dirty="0"/>
              <a:t>Reminder: You are unable to “skip” any layers of the OSI model. You always have to work your way through ALL layers. </a:t>
            </a:r>
          </a:p>
          <a:p>
            <a:endParaRPr lang="en-US" sz="2000" dirty="0"/>
          </a:p>
          <a:p>
            <a:r>
              <a:rPr lang="en-US" sz="2000" dirty="0"/>
              <a:t>7) You write a letter</a:t>
            </a:r>
          </a:p>
          <a:p>
            <a:r>
              <a:rPr lang="en-US" sz="2000" dirty="0"/>
              <a:t>6) You put the letter in an envelope</a:t>
            </a:r>
          </a:p>
          <a:p>
            <a:pPr marL="346075" indent="-346075"/>
            <a:r>
              <a:rPr lang="en-US" sz="2000" dirty="0"/>
              <a:t>5) You write your name and the name of the receiver on the envelope.</a:t>
            </a:r>
          </a:p>
          <a:p>
            <a:r>
              <a:rPr lang="en-US" sz="2000" dirty="0"/>
              <a:t>4) You put the envelope in the mailbox</a:t>
            </a:r>
          </a:p>
          <a:p>
            <a:pPr marL="346075" indent="-346075"/>
            <a:r>
              <a:rPr lang="en-US" sz="2000" dirty="0"/>
              <a:t>3) The content of the mailbox will go to the central processing office of the postal service</a:t>
            </a:r>
          </a:p>
          <a:p>
            <a:r>
              <a:rPr lang="en-US" sz="2000" dirty="0"/>
              <a:t>2) Your envelope will be delivered to the receiver</a:t>
            </a:r>
          </a:p>
          <a:p>
            <a:pPr marL="342900" indent="-342900">
              <a:buAutoNum type="arabicParenR"/>
            </a:pPr>
            <a:r>
              <a:rPr lang="en-US" sz="2000" dirty="0"/>
              <a:t>They open the envelope and read its contents</a:t>
            </a:r>
          </a:p>
          <a:p>
            <a:endParaRPr lang="en-US" sz="2000" dirty="0"/>
          </a:p>
          <a:p>
            <a:r>
              <a:rPr lang="en-US" sz="2000" dirty="0"/>
              <a:t>Going from the application layer all the way down to the physical layer is what we call </a:t>
            </a:r>
            <a:r>
              <a:rPr lang="en-US" sz="2000" b="1" dirty="0"/>
              <a:t>encapsulation</a:t>
            </a:r>
            <a:r>
              <a:rPr lang="en-US" sz="2000" dirty="0"/>
              <a:t>. </a:t>
            </a:r>
          </a:p>
          <a:p>
            <a:endParaRPr lang="en-US" sz="2000" dirty="0"/>
          </a:p>
          <a:p>
            <a:r>
              <a:rPr lang="en-US" sz="2000" dirty="0"/>
              <a:t>Going from the physical layer and working your way up to the application layer is called </a:t>
            </a:r>
            <a:r>
              <a:rPr lang="en-US" sz="2000" b="1" dirty="0"/>
              <a:t>de-encapsulation</a:t>
            </a:r>
            <a:r>
              <a:rPr lang="en-US" sz="2000" dirty="0"/>
              <a:t>.</a:t>
            </a:r>
          </a:p>
          <a:p>
            <a:endParaRPr lang="en-US" sz="2000" dirty="0"/>
          </a:p>
        </p:txBody>
      </p:sp>
    </p:spTree>
    <p:extLst>
      <p:ext uri="{BB962C8B-B14F-4D97-AF65-F5344CB8AC3E}">
        <p14:creationId xmlns:p14="http://schemas.microsoft.com/office/powerpoint/2010/main" val="38493013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0A2C5B-1EB2-4298-BD59-BDC66A901114}"/>
              </a:ext>
            </a:extLst>
          </p:cNvPr>
          <p:cNvSpPr>
            <a:spLocks noGrp="1"/>
          </p:cNvSpPr>
          <p:nvPr>
            <p:ph type="title"/>
          </p:nvPr>
        </p:nvSpPr>
        <p:spPr/>
        <p:txBody>
          <a:bodyPr/>
          <a:lstStyle/>
          <a:p>
            <a:r>
              <a:rPr lang="en-US" dirty="0"/>
              <a:t>(1) Physical Layer</a:t>
            </a:r>
          </a:p>
        </p:txBody>
      </p:sp>
      <p:sp>
        <p:nvSpPr>
          <p:cNvPr id="3" name="Content Placeholder 2">
            <a:extLst>
              <a:ext uri="{FF2B5EF4-FFF2-40B4-BE49-F238E27FC236}">
                <a16:creationId xmlns:a16="http://schemas.microsoft.com/office/drawing/2014/main" id="{62DEBC38-1D5E-4DB1-A43D-9A939C0A5BE9}"/>
              </a:ext>
            </a:extLst>
          </p:cNvPr>
          <p:cNvSpPr>
            <a:spLocks noGrp="1"/>
          </p:cNvSpPr>
          <p:nvPr>
            <p:ph idx="1"/>
          </p:nvPr>
        </p:nvSpPr>
        <p:spPr/>
        <p:txBody>
          <a:bodyPr/>
          <a:lstStyle/>
          <a:p>
            <a:r>
              <a:rPr lang="en-US" dirty="0"/>
              <a:t>This layer defines the physical specifications of the devices and what needs to be done in order for the information to be transmitted over the selected medium. </a:t>
            </a:r>
          </a:p>
        </p:txBody>
      </p:sp>
    </p:spTree>
    <p:extLst>
      <p:ext uri="{BB962C8B-B14F-4D97-AF65-F5344CB8AC3E}">
        <p14:creationId xmlns:p14="http://schemas.microsoft.com/office/powerpoint/2010/main" val="3238140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8B124-822C-487E-9BE1-92337F4AAADA}"/>
              </a:ext>
            </a:extLst>
          </p:cNvPr>
          <p:cNvSpPr>
            <a:spLocks noGrp="1"/>
          </p:cNvSpPr>
          <p:nvPr>
            <p:ph type="title"/>
          </p:nvPr>
        </p:nvSpPr>
        <p:spPr/>
        <p:txBody>
          <a:bodyPr/>
          <a:lstStyle/>
          <a:p>
            <a:r>
              <a:rPr lang="en-US" dirty="0"/>
              <a:t>(2) Data Link Layer</a:t>
            </a:r>
          </a:p>
        </p:txBody>
      </p:sp>
      <p:sp>
        <p:nvSpPr>
          <p:cNvPr id="3" name="Content Placeholder 2">
            <a:extLst>
              <a:ext uri="{FF2B5EF4-FFF2-40B4-BE49-F238E27FC236}">
                <a16:creationId xmlns:a16="http://schemas.microsoft.com/office/drawing/2014/main" id="{7DD0B39A-4461-45AD-936C-50B2C1CC7191}"/>
              </a:ext>
            </a:extLst>
          </p:cNvPr>
          <p:cNvSpPr>
            <a:spLocks noGrp="1"/>
          </p:cNvSpPr>
          <p:nvPr>
            <p:ph idx="1"/>
          </p:nvPr>
        </p:nvSpPr>
        <p:spPr/>
        <p:txBody>
          <a:bodyPr/>
          <a:lstStyle/>
          <a:p>
            <a:r>
              <a:rPr lang="en-US" dirty="0"/>
              <a:t>The data link layer was designed to deal with ensuring the physical layer can recover from errors that might happen and to deal with different connecting mediums. </a:t>
            </a:r>
          </a:p>
          <a:p>
            <a:r>
              <a:rPr lang="en-US" dirty="0"/>
              <a:t>Basically it prepares (encapsulates) data so that it can be transmitted over whatever physical means are necessary (radio waves, fiber-optic cable, copper).</a:t>
            </a:r>
          </a:p>
        </p:txBody>
      </p:sp>
    </p:spTree>
    <p:extLst>
      <p:ext uri="{BB962C8B-B14F-4D97-AF65-F5344CB8AC3E}">
        <p14:creationId xmlns:p14="http://schemas.microsoft.com/office/powerpoint/2010/main" val="32343897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8B124-822C-487E-9BE1-92337F4AAADA}"/>
              </a:ext>
            </a:extLst>
          </p:cNvPr>
          <p:cNvSpPr>
            <a:spLocks noGrp="1"/>
          </p:cNvSpPr>
          <p:nvPr>
            <p:ph type="title"/>
          </p:nvPr>
        </p:nvSpPr>
        <p:spPr/>
        <p:txBody>
          <a:bodyPr/>
          <a:lstStyle/>
          <a:p>
            <a:r>
              <a:rPr lang="en-US" dirty="0"/>
              <a:t>(3) Network Layer</a:t>
            </a:r>
          </a:p>
        </p:txBody>
      </p:sp>
      <p:sp>
        <p:nvSpPr>
          <p:cNvPr id="3" name="Content Placeholder 2">
            <a:extLst>
              <a:ext uri="{FF2B5EF4-FFF2-40B4-BE49-F238E27FC236}">
                <a16:creationId xmlns:a16="http://schemas.microsoft.com/office/drawing/2014/main" id="{7DD0B39A-4461-45AD-936C-50B2C1CC7191}"/>
              </a:ext>
            </a:extLst>
          </p:cNvPr>
          <p:cNvSpPr>
            <a:spLocks noGrp="1"/>
          </p:cNvSpPr>
          <p:nvPr>
            <p:ph idx="1"/>
          </p:nvPr>
        </p:nvSpPr>
        <p:spPr/>
        <p:txBody>
          <a:bodyPr/>
          <a:lstStyle/>
          <a:p>
            <a:r>
              <a:rPr lang="en-US" dirty="0"/>
              <a:t>This layer is responsible for the addressing part of the connection. </a:t>
            </a:r>
          </a:p>
          <a:p>
            <a:r>
              <a:rPr lang="en-US" dirty="0"/>
              <a:t>Not only on ensuring that each address is unique on the network, but also on making sure that whatever path is available (whether a good or a bad one), it always delivers the information where it needs to go, and that our information will be sent from hop to hop until it reaches its final destination. </a:t>
            </a:r>
          </a:p>
        </p:txBody>
      </p:sp>
    </p:spTree>
    <p:extLst>
      <p:ext uri="{BB962C8B-B14F-4D97-AF65-F5344CB8AC3E}">
        <p14:creationId xmlns:p14="http://schemas.microsoft.com/office/powerpoint/2010/main" val="3579901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8B124-822C-487E-9BE1-92337F4AAADA}"/>
              </a:ext>
            </a:extLst>
          </p:cNvPr>
          <p:cNvSpPr>
            <a:spLocks noGrp="1"/>
          </p:cNvSpPr>
          <p:nvPr>
            <p:ph type="title"/>
          </p:nvPr>
        </p:nvSpPr>
        <p:spPr/>
        <p:txBody>
          <a:bodyPr/>
          <a:lstStyle/>
          <a:p>
            <a:r>
              <a:rPr lang="en-US" dirty="0"/>
              <a:t>(4) Transport Layer</a:t>
            </a:r>
          </a:p>
        </p:txBody>
      </p:sp>
      <p:sp>
        <p:nvSpPr>
          <p:cNvPr id="3" name="Content Placeholder 2">
            <a:extLst>
              <a:ext uri="{FF2B5EF4-FFF2-40B4-BE49-F238E27FC236}">
                <a16:creationId xmlns:a16="http://schemas.microsoft.com/office/drawing/2014/main" id="{7DD0B39A-4461-45AD-936C-50B2C1CC7191}"/>
              </a:ext>
            </a:extLst>
          </p:cNvPr>
          <p:cNvSpPr>
            <a:spLocks noGrp="1"/>
          </p:cNvSpPr>
          <p:nvPr>
            <p:ph idx="1"/>
          </p:nvPr>
        </p:nvSpPr>
        <p:spPr/>
        <p:txBody>
          <a:bodyPr/>
          <a:lstStyle/>
          <a:p>
            <a:r>
              <a:rPr lang="en-US" dirty="0"/>
              <a:t>Provides transparent transfer of data between computers, providing reliable data transfer services to the upper layers. </a:t>
            </a:r>
          </a:p>
          <a:p>
            <a:r>
              <a:rPr lang="en-US" dirty="0"/>
              <a:t>This means that it is responsible for assembling all data in smaller portions that can be carried reliably on a data network. If a packet is lost or not received, it is the transport layer's job to make sure that that single packet is retransmitted and then reassembled in the correct order.</a:t>
            </a:r>
          </a:p>
        </p:txBody>
      </p:sp>
    </p:spTree>
    <p:extLst>
      <p:ext uri="{BB962C8B-B14F-4D97-AF65-F5344CB8AC3E}">
        <p14:creationId xmlns:p14="http://schemas.microsoft.com/office/powerpoint/2010/main" val="3243132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8B124-822C-487E-9BE1-92337F4AAADA}"/>
              </a:ext>
            </a:extLst>
          </p:cNvPr>
          <p:cNvSpPr>
            <a:spLocks noGrp="1"/>
          </p:cNvSpPr>
          <p:nvPr>
            <p:ph type="title"/>
          </p:nvPr>
        </p:nvSpPr>
        <p:spPr/>
        <p:txBody>
          <a:bodyPr/>
          <a:lstStyle/>
          <a:p>
            <a:r>
              <a:rPr lang="en-US" dirty="0"/>
              <a:t>(5) Session Layer</a:t>
            </a:r>
          </a:p>
        </p:txBody>
      </p:sp>
      <p:sp>
        <p:nvSpPr>
          <p:cNvPr id="3" name="Content Placeholder 2">
            <a:extLst>
              <a:ext uri="{FF2B5EF4-FFF2-40B4-BE49-F238E27FC236}">
                <a16:creationId xmlns:a16="http://schemas.microsoft.com/office/drawing/2014/main" id="{7DD0B39A-4461-45AD-936C-50B2C1CC7191}"/>
              </a:ext>
            </a:extLst>
          </p:cNvPr>
          <p:cNvSpPr>
            <a:spLocks noGrp="1"/>
          </p:cNvSpPr>
          <p:nvPr>
            <p:ph idx="1"/>
          </p:nvPr>
        </p:nvSpPr>
        <p:spPr/>
        <p:txBody>
          <a:bodyPr/>
          <a:lstStyle/>
          <a:p>
            <a:r>
              <a:rPr lang="en-US" dirty="0"/>
              <a:t>Responsible for dialogue control between two computers. Basically it establishes, manages and terminates all connections that happen between the computers.</a:t>
            </a:r>
          </a:p>
        </p:txBody>
      </p:sp>
    </p:spTree>
    <p:extLst>
      <p:ext uri="{BB962C8B-B14F-4D97-AF65-F5344CB8AC3E}">
        <p14:creationId xmlns:p14="http://schemas.microsoft.com/office/powerpoint/2010/main" val="37720275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787AAF-3069-4FE0-8CB1-EE07B0CE98E8}"/>
              </a:ext>
            </a:extLst>
          </p:cNvPr>
          <p:cNvSpPr>
            <a:spLocks noGrp="1"/>
          </p:cNvSpPr>
          <p:nvPr>
            <p:ph type="title"/>
          </p:nvPr>
        </p:nvSpPr>
        <p:spPr/>
        <p:txBody>
          <a:bodyPr/>
          <a:lstStyle/>
          <a:p>
            <a:r>
              <a:rPr lang="en-US" dirty="0"/>
              <a:t>(6) Presentation Layer</a:t>
            </a:r>
          </a:p>
        </p:txBody>
      </p:sp>
      <p:sp>
        <p:nvSpPr>
          <p:cNvPr id="3" name="Content Placeholder 2">
            <a:extLst>
              <a:ext uri="{FF2B5EF4-FFF2-40B4-BE49-F238E27FC236}">
                <a16:creationId xmlns:a16="http://schemas.microsoft.com/office/drawing/2014/main" id="{3AB32A9A-0192-465F-91E7-44A946A4691E}"/>
              </a:ext>
            </a:extLst>
          </p:cNvPr>
          <p:cNvSpPr>
            <a:spLocks noGrp="1"/>
          </p:cNvSpPr>
          <p:nvPr>
            <p:ph idx="1"/>
          </p:nvPr>
        </p:nvSpPr>
        <p:spPr/>
        <p:txBody>
          <a:bodyPr/>
          <a:lstStyle/>
          <a:p>
            <a:r>
              <a:rPr lang="en-US" dirty="0"/>
              <a:t>Responsible for guaranteeing that data is exchanged in a way that is comprehensible between both parties. In some services that use a form of encryption, the encryption happens at the presentation layer.</a:t>
            </a:r>
          </a:p>
        </p:txBody>
      </p:sp>
    </p:spTree>
    <p:extLst>
      <p:ext uri="{BB962C8B-B14F-4D97-AF65-F5344CB8AC3E}">
        <p14:creationId xmlns:p14="http://schemas.microsoft.com/office/powerpoint/2010/main" val="4201354936"/>
      </p:ext>
    </p:extLst>
  </p:cSld>
  <p:clrMapOvr>
    <a:masterClrMapping/>
  </p:clrMapOvr>
</p:sld>
</file>

<file path=ppt/theme/theme1.xml><?xml version="1.0" encoding="utf-8"?>
<a:theme xmlns:a="http://schemas.openxmlformats.org/drawingml/2006/main" name="RetrospectVTI">
  <a:themeElements>
    <a:clrScheme name="AnalogousFromDarkSeedLeftStep">
      <a:dk1>
        <a:srgbClr val="000000"/>
      </a:dk1>
      <a:lt1>
        <a:srgbClr val="FFFFFF"/>
      </a:lt1>
      <a:dk2>
        <a:srgbClr val="243941"/>
      </a:dk2>
      <a:lt2>
        <a:srgbClr val="E5E8E2"/>
      </a:lt2>
      <a:accent1>
        <a:srgbClr val="8C49C6"/>
      </a:accent1>
      <a:accent2>
        <a:srgbClr val="6053BF"/>
      </a:accent2>
      <a:accent3>
        <a:srgbClr val="496FC6"/>
      </a:accent3>
      <a:accent4>
        <a:srgbClr val="3891B5"/>
      </a:accent4>
      <a:accent5>
        <a:srgbClr val="43B4A5"/>
      </a:accent5>
      <a:accent6>
        <a:srgbClr val="38B570"/>
      </a:accent6>
      <a:hlink>
        <a:srgbClr val="319194"/>
      </a:hlink>
      <a:folHlink>
        <a:srgbClr val="7F7F7F"/>
      </a:folHlink>
    </a:clrScheme>
    <a:fontScheme name="Retrospect">
      <a:majorFont>
        <a:latin typeface="Georgia Pro Cond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Speak Pro"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VTI" id="{ABE3C30C-0FC0-4450-828E-52DE70F1BCCB}" vid="{A6E2497D-935A-4CFD-B9FD-6DCB15FA68B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478</TotalTime>
  <Words>2987</Words>
  <Application>Microsoft Office PowerPoint</Application>
  <PresentationFormat>Widescreen</PresentationFormat>
  <Paragraphs>112</Paragraphs>
  <Slides>17</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Calibri</vt:lpstr>
      <vt:lpstr>Georgia Pro Cond Light</vt:lpstr>
      <vt:lpstr>Speak Pro</vt:lpstr>
      <vt:lpstr>Wingdings</vt:lpstr>
      <vt:lpstr>RetrospectVTI</vt:lpstr>
      <vt:lpstr>Open Systems Interconnection (OSI) Model</vt:lpstr>
      <vt:lpstr>OSI Model</vt:lpstr>
      <vt:lpstr>PowerPoint Presentation</vt:lpstr>
      <vt:lpstr>(1) Physical Layer</vt:lpstr>
      <vt:lpstr>(2) Data Link Layer</vt:lpstr>
      <vt:lpstr>(3) Network Layer</vt:lpstr>
      <vt:lpstr>(4) Transport Layer</vt:lpstr>
      <vt:lpstr>(5) Session Layer</vt:lpstr>
      <vt:lpstr>(6) Presentation Layer</vt:lpstr>
      <vt:lpstr>(7) Application Layer</vt:lpstr>
      <vt:lpstr>Appendix</vt:lpstr>
      <vt:lpstr>Every layer involved in communication from one computer communicates directly with the same layer on the other computer </vt:lpstr>
      <vt:lpstr>Networking Defined</vt:lpstr>
      <vt:lpstr>Information Sharing</vt:lpstr>
      <vt:lpstr>  Network Communications Standards</vt:lpstr>
      <vt:lpstr>Wi-Fi (Wireless Fidelity)</vt:lpstr>
      <vt:lpstr>Broadcast Radio Signals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OSI Model</dc:title>
  <dc:creator>Zoe Krumm (CELA)</dc:creator>
  <cp:lastModifiedBy>Zoe Krumm (CELA)</cp:lastModifiedBy>
  <cp:revision>16</cp:revision>
  <dcterms:created xsi:type="dcterms:W3CDTF">2020-01-02T17:54:52Z</dcterms:created>
  <dcterms:modified xsi:type="dcterms:W3CDTF">2020-01-08T00:06:15Z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Owner">
    <vt:lpwstr>zkrumm@microsoft.com</vt:lpwstr>
  </property>
  <property fmtid="{D5CDD505-2E9C-101B-9397-08002B2CF9AE}" pid="5" name="MSIP_Label_f42aa342-8706-4288-bd11-ebb85995028c_SetDate">
    <vt:lpwstr>2020-01-02T18:20:09.4731130Z</vt:lpwstr>
  </property>
  <property fmtid="{D5CDD505-2E9C-101B-9397-08002B2CF9AE}" pid="6" name="MSIP_Label_f42aa342-8706-4288-bd11-ebb85995028c_Name">
    <vt:lpwstr>General</vt:lpwstr>
  </property>
  <property fmtid="{D5CDD505-2E9C-101B-9397-08002B2CF9AE}" pid="7" name="MSIP_Label_f42aa342-8706-4288-bd11-ebb85995028c_Application">
    <vt:lpwstr>Microsoft Azure Information Protection</vt:lpwstr>
  </property>
  <property fmtid="{D5CDD505-2E9C-101B-9397-08002B2CF9AE}" pid="8" name="MSIP_Label_f42aa342-8706-4288-bd11-ebb85995028c_ActionId">
    <vt:lpwstr>d2f6d26d-2762-4d0c-9009-dfdf26fabf91</vt:lpwstr>
  </property>
  <property fmtid="{D5CDD505-2E9C-101B-9397-08002B2CF9AE}" pid="9" name="MSIP_Label_f42aa342-8706-4288-bd11-ebb85995028c_Extended_MSFT_Method">
    <vt:lpwstr>Automatic</vt:lpwstr>
  </property>
  <property fmtid="{D5CDD505-2E9C-101B-9397-08002B2CF9AE}" pid="10" name="Sensitivity">
    <vt:lpwstr>General</vt:lpwstr>
  </property>
</Properties>
</file>